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 Black"/>
      <p:bold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Open Sans SemiBold"/>
      <p:regular r:id="rId35"/>
      <p:bold r:id="rId36"/>
      <p:italic r:id="rId37"/>
      <p:boldItalic r:id="rId38"/>
    </p:embeddedFont>
    <p:embeddedFont>
      <p:font typeface="Roboto Light"/>
      <p:regular r:id="rId39"/>
      <p:bold r:id="rId40"/>
      <p:italic r:id="rId41"/>
      <p:boldItalic r:id="rId42"/>
    </p:embeddedFont>
    <p:embeddedFont>
      <p:font typeface="Rubik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bold.fntdata"/><Relationship Id="rId42" Type="http://schemas.openxmlformats.org/officeDocument/2006/relationships/font" Target="fonts/RobotoLight-boldItalic.fntdata"/><Relationship Id="rId41" Type="http://schemas.openxmlformats.org/officeDocument/2006/relationships/font" Target="fonts/RobotoLight-italic.fntdata"/><Relationship Id="rId44" Type="http://schemas.openxmlformats.org/officeDocument/2006/relationships/font" Target="fonts/Rubik-bold.fntdata"/><Relationship Id="rId43" Type="http://schemas.openxmlformats.org/officeDocument/2006/relationships/font" Target="fonts/Rubik-regular.fntdata"/><Relationship Id="rId46" Type="http://schemas.openxmlformats.org/officeDocument/2006/relationships/font" Target="fonts/Rubik-boldItalic.fntdata"/><Relationship Id="rId45" Type="http://schemas.openxmlformats.org/officeDocument/2006/relationships/font" Target="fonts/Rubik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-boldItalic.fntdata"/><Relationship Id="rId33" Type="http://schemas.openxmlformats.org/officeDocument/2006/relationships/font" Target="fonts/RobotoMedium-italic.fntdata"/><Relationship Id="rId32" Type="http://schemas.openxmlformats.org/officeDocument/2006/relationships/font" Target="fonts/RobotoMedium-bold.fntdata"/><Relationship Id="rId35" Type="http://schemas.openxmlformats.org/officeDocument/2006/relationships/font" Target="fonts/OpenSansSemiBold-regular.fntdata"/><Relationship Id="rId34" Type="http://schemas.openxmlformats.org/officeDocument/2006/relationships/font" Target="fonts/RobotoMedium-boldItalic.fntdata"/><Relationship Id="rId37" Type="http://schemas.openxmlformats.org/officeDocument/2006/relationships/font" Target="fonts/OpenSansSemiBold-italic.fntdata"/><Relationship Id="rId36" Type="http://schemas.openxmlformats.org/officeDocument/2006/relationships/font" Target="fonts/OpenSansSemiBold-bold.fntdata"/><Relationship Id="rId39" Type="http://schemas.openxmlformats.org/officeDocument/2006/relationships/font" Target="fonts/RobotoLight-regular.fntdata"/><Relationship Id="rId38" Type="http://schemas.openxmlformats.org/officeDocument/2006/relationships/font" Target="fonts/OpenSansSemiBol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RobotoBlack-boldItalic.fntdata"/><Relationship Id="rId25" Type="http://schemas.openxmlformats.org/officeDocument/2006/relationships/font" Target="fonts/RobotoBlack-bold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29" Type="http://schemas.openxmlformats.org/officeDocument/2006/relationships/font" Target="fonts/Roboto-italic.fntdata"/><Relationship Id="rId5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972262b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972262b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7580a05cf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7580a05cf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7580a05cf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7580a05cf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7580a05cf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27580a05cf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be9fe06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be9fe06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7580a05c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7580a05c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7580a05cf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7580a05c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7580a05cf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7580a05cf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7580a05cf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27580a05cf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7caba6e5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27caba6e5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2f744d3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2f744d3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972262b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972262b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7580a05c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7580a05c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7580a05c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7580a05c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7580a05c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7580a05c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Rust, Go, size of proxies, etc</a:t>
            </a:r>
            <a:endParaRPr baseline="-25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7580a05cf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7580a05cf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Rust, Go, size of proxies, etc</a:t>
            </a:r>
            <a:endParaRPr baseline="-25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7580a05cf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7580a05c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7580a05cf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7580a05cf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ca3449f8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ca3449f8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68.png"/><Relationship Id="rId6" Type="http://schemas.openxmlformats.org/officeDocument/2006/relationships/image" Target="../media/image5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15232" t="0"/>
          <a:stretch/>
        </p:blipFill>
        <p:spPr>
          <a:xfrm>
            <a:off x="-76200" y="-38100"/>
            <a:ext cx="9239251" cy="5295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592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4F9BF"/>
              </a:buClr>
              <a:buSzPts val="5200"/>
              <a:buNone/>
              <a:defRPr sz="5200">
                <a:solidFill>
                  <a:srgbClr val="64F9B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681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300" y="4113325"/>
            <a:ext cx="2400775" cy="5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/>
          </a:blip>
          <a:srcRect b="0" l="0" r="15232" t="0"/>
          <a:stretch/>
        </p:blipFill>
        <p:spPr>
          <a:xfrm>
            <a:off x="-38100" y="-38100"/>
            <a:ext cx="9239251" cy="52959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/>
          <p:nvPr/>
        </p:nvSpPr>
        <p:spPr>
          <a:xfrm>
            <a:off x="4572000" y="-38225"/>
            <a:ext cx="4629300" cy="529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 txBox="1"/>
          <p:nvPr>
            <p:ph type="title"/>
          </p:nvPr>
        </p:nvSpPr>
        <p:spPr>
          <a:xfrm>
            <a:off x="265500" y="16903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4F9BF"/>
              </a:buClr>
              <a:buSzPts val="4200"/>
              <a:buNone/>
              <a:defRPr sz="4200">
                <a:solidFill>
                  <a:srgbClr val="64F9B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9" name="Google Shape;69;p11"/>
          <p:cNvSpPr txBox="1"/>
          <p:nvPr>
            <p:ph idx="1" type="subTitle"/>
          </p:nvPr>
        </p:nvSpPr>
        <p:spPr>
          <a:xfrm>
            <a:off x="265500" y="3260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F9BF"/>
              </a:buClr>
              <a:buSzPts val="2100"/>
              <a:buFont typeface="Roboto"/>
              <a:buNone/>
              <a:defRPr sz="2100">
                <a:solidFill>
                  <a:srgbClr val="64F9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4F9BF"/>
              </a:buClr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64F9BF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1" name="Google Shape;7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7026" y="4767830"/>
            <a:ext cx="1076200" cy="2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265500" y="471175"/>
            <a:ext cx="32919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4F9BF"/>
              </a:buClr>
              <a:buSzPts val="4200"/>
              <a:buNone/>
              <a:defRPr sz="4200">
                <a:solidFill>
                  <a:srgbClr val="64F9B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pic>
        <p:nvPicPr>
          <p:cNvPr id="74" name="Google Shape;7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300" y="4113325"/>
            <a:ext cx="2400775" cy="5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/>
          <p:nvPr>
            <p:ph idx="1" type="subTitle"/>
          </p:nvPr>
        </p:nvSpPr>
        <p:spPr>
          <a:xfrm>
            <a:off x="311700" y="1953475"/>
            <a:ext cx="3245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3"/>
          <p:cNvSpPr/>
          <p:nvPr/>
        </p:nvSpPr>
        <p:spPr>
          <a:xfrm>
            <a:off x="0" y="-7225"/>
            <a:ext cx="9144000" cy="56400"/>
          </a:xfrm>
          <a:prstGeom prst="rect">
            <a:avLst/>
          </a:prstGeom>
          <a:gradFill>
            <a:gsLst>
              <a:gs pos="0">
                <a:srgbClr val="0185FD"/>
              </a:gs>
              <a:gs pos="100000">
                <a:srgbClr val="64F9BF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311700" y="1152475"/>
            <a:ext cx="822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14"/>
          <p:cNvSpPr/>
          <p:nvPr/>
        </p:nvSpPr>
        <p:spPr>
          <a:xfrm>
            <a:off x="0" y="-7225"/>
            <a:ext cx="9144000" cy="56400"/>
          </a:xfrm>
          <a:prstGeom prst="rect">
            <a:avLst/>
          </a:prstGeom>
          <a:gradFill>
            <a:gsLst>
              <a:gs pos="0">
                <a:srgbClr val="0185FD"/>
              </a:gs>
              <a:gs pos="100000">
                <a:srgbClr val="64F9BF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3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5"/>
          <p:cNvSpPr/>
          <p:nvPr/>
        </p:nvSpPr>
        <p:spPr>
          <a:xfrm>
            <a:off x="0" y="-7225"/>
            <a:ext cx="9144000" cy="56400"/>
          </a:xfrm>
          <a:prstGeom prst="rect">
            <a:avLst/>
          </a:prstGeom>
          <a:gradFill>
            <a:gsLst>
              <a:gs pos="0">
                <a:srgbClr val="0185FD"/>
              </a:gs>
              <a:gs pos="100000">
                <a:srgbClr val="64F9BF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311700" y="1152475"/>
            <a:ext cx="822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4"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6"/>
          <p:cNvSpPr/>
          <p:nvPr/>
        </p:nvSpPr>
        <p:spPr>
          <a:xfrm>
            <a:off x="0" y="-7225"/>
            <a:ext cx="9144000" cy="56400"/>
          </a:xfrm>
          <a:prstGeom prst="rect">
            <a:avLst/>
          </a:prstGeom>
          <a:gradFill>
            <a:gsLst>
              <a:gs pos="0">
                <a:srgbClr val="0185FD"/>
              </a:gs>
              <a:gs pos="100000">
                <a:srgbClr val="64F9BF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822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5"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17"/>
          <p:cNvSpPr/>
          <p:nvPr/>
        </p:nvSpPr>
        <p:spPr>
          <a:xfrm>
            <a:off x="0" y="-7225"/>
            <a:ext cx="9144000" cy="56400"/>
          </a:xfrm>
          <a:prstGeom prst="rect">
            <a:avLst/>
          </a:prstGeom>
          <a:gradFill>
            <a:gsLst>
              <a:gs pos="0">
                <a:srgbClr val="0185FD"/>
              </a:gs>
              <a:gs pos="100000">
                <a:srgbClr val="64F9BF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52475"/>
            <a:ext cx="822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6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8"/>
          <p:cNvSpPr/>
          <p:nvPr/>
        </p:nvSpPr>
        <p:spPr>
          <a:xfrm>
            <a:off x="0" y="-7225"/>
            <a:ext cx="9144000" cy="56400"/>
          </a:xfrm>
          <a:prstGeom prst="rect">
            <a:avLst/>
          </a:prstGeom>
          <a:gradFill>
            <a:gsLst>
              <a:gs pos="0">
                <a:srgbClr val="0185FD"/>
              </a:gs>
              <a:gs pos="100000">
                <a:srgbClr val="64F9BF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822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TITLE_AND_BODY_7"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9"/>
          <p:cNvSpPr/>
          <p:nvPr/>
        </p:nvSpPr>
        <p:spPr>
          <a:xfrm>
            <a:off x="0" y="-7225"/>
            <a:ext cx="9144000" cy="56400"/>
          </a:xfrm>
          <a:prstGeom prst="rect">
            <a:avLst/>
          </a:prstGeom>
          <a:gradFill>
            <a:gsLst>
              <a:gs pos="0">
                <a:srgbClr val="0185FD"/>
              </a:gs>
              <a:gs pos="100000">
                <a:srgbClr val="64F9BF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22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8"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20"/>
          <p:cNvSpPr/>
          <p:nvPr/>
        </p:nvSpPr>
        <p:spPr>
          <a:xfrm>
            <a:off x="0" y="-7225"/>
            <a:ext cx="9144000" cy="56400"/>
          </a:xfrm>
          <a:prstGeom prst="rect">
            <a:avLst/>
          </a:prstGeom>
          <a:gradFill>
            <a:gsLst>
              <a:gs pos="0">
                <a:srgbClr val="0185FD"/>
              </a:gs>
              <a:gs pos="100000">
                <a:srgbClr val="64F9BF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22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" type="tx">
  <p:cSld name="TITLE_AND_BODY">
    <p:bg>
      <p:bgPr>
        <a:solidFill>
          <a:srgbClr val="FFFFFF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-7225"/>
            <a:ext cx="9144000" cy="56400"/>
          </a:xfrm>
          <a:prstGeom prst="rect">
            <a:avLst/>
          </a:prstGeom>
          <a:gradFill>
            <a:gsLst>
              <a:gs pos="0">
                <a:srgbClr val="0185FD"/>
              </a:gs>
              <a:gs pos="100000">
                <a:srgbClr val="64F9BF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7026" y="4767830"/>
            <a:ext cx="1076200" cy="2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381654"/>
            <a:ext cx="382543" cy="382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995" y="2662454"/>
            <a:ext cx="382543" cy="382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990" y="1935175"/>
            <a:ext cx="382543" cy="38254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694250" y="1882388"/>
            <a:ext cx="7329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2" type="title"/>
          </p:nvPr>
        </p:nvSpPr>
        <p:spPr>
          <a:xfrm>
            <a:off x="671525" y="2649919"/>
            <a:ext cx="7329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3" type="title"/>
          </p:nvPr>
        </p:nvSpPr>
        <p:spPr>
          <a:xfrm>
            <a:off x="676356" y="3336516"/>
            <a:ext cx="7329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4" type="title"/>
          </p:nvPr>
        </p:nvSpPr>
        <p:spPr>
          <a:xfrm>
            <a:off x="311700" y="408875"/>
            <a:ext cx="7329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2800"/>
              <a:buFont typeface="Roboto"/>
              <a:buNone/>
              <a:defRPr b="1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2800"/>
              <a:buFont typeface="Roboto"/>
              <a:buNone/>
              <a:defRPr b="1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2800"/>
              <a:buFont typeface="Roboto"/>
              <a:buNone/>
              <a:defRPr b="1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2800"/>
              <a:buFont typeface="Roboto"/>
              <a:buNone/>
              <a:defRPr b="1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2800"/>
              <a:buFont typeface="Roboto"/>
              <a:buNone/>
              <a:defRPr b="1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2800"/>
              <a:buFont typeface="Roboto"/>
              <a:buNone/>
              <a:defRPr b="1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2800"/>
              <a:buFont typeface="Roboto"/>
              <a:buNone/>
              <a:defRPr b="1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2800"/>
              <a:buFont typeface="Roboto"/>
              <a:buNone/>
              <a:defRPr b="1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2800"/>
              <a:buFont typeface="Roboto"/>
              <a:buNone/>
              <a:defRPr b="1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5" type="title"/>
          </p:nvPr>
        </p:nvSpPr>
        <p:spPr>
          <a:xfrm>
            <a:off x="311700" y="874209"/>
            <a:ext cx="7329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2200"/>
              <a:buFont typeface="Roboto Medium"/>
              <a:buNone/>
              <a:defRPr sz="2200">
                <a:solidFill>
                  <a:srgbClr val="0014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2800"/>
              <a:buFont typeface="Roboto"/>
              <a:buNone/>
              <a:defRPr b="1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2800"/>
              <a:buFont typeface="Roboto"/>
              <a:buNone/>
              <a:defRPr b="1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2800"/>
              <a:buFont typeface="Roboto"/>
              <a:buNone/>
              <a:defRPr b="1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2800"/>
              <a:buFont typeface="Roboto"/>
              <a:buNone/>
              <a:defRPr b="1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2800"/>
              <a:buFont typeface="Roboto"/>
              <a:buNone/>
              <a:defRPr b="1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2800"/>
              <a:buFont typeface="Roboto"/>
              <a:buNone/>
              <a:defRPr b="1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2800"/>
              <a:buFont typeface="Roboto"/>
              <a:buNone/>
              <a:defRPr b="1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2800"/>
              <a:buFont typeface="Roboto"/>
              <a:buNone/>
              <a:defRPr b="1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8">
  <p:cSld name="TITLE_AND_BODY_9"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21"/>
          <p:cNvSpPr/>
          <p:nvPr/>
        </p:nvSpPr>
        <p:spPr>
          <a:xfrm>
            <a:off x="0" y="-7225"/>
            <a:ext cx="9144000" cy="56400"/>
          </a:xfrm>
          <a:prstGeom prst="rect">
            <a:avLst/>
          </a:prstGeom>
          <a:gradFill>
            <a:gsLst>
              <a:gs pos="0">
                <a:srgbClr val="0185FD"/>
              </a:gs>
              <a:gs pos="100000">
                <a:srgbClr val="64F9BF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22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9">
  <p:cSld name="TITLE_AND_BODY_10"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22"/>
          <p:cNvSpPr/>
          <p:nvPr/>
        </p:nvSpPr>
        <p:spPr>
          <a:xfrm>
            <a:off x="0" y="-7225"/>
            <a:ext cx="9144000" cy="56400"/>
          </a:xfrm>
          <a:prstGeom prst="rect">
            <a:avLst/>
          </a:prstGeom>
          <a:gradFill>
            <a:gsLst>
              <a:gs pos="0">
                <a:srgbClr val="0185FD"/>
              </a:gs>
              <a:gs pos="100000">
                <a:srgbClr val="64F9BF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22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64F9BF"/>
              </a:buClr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Dark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idx="1" type="subTitle"/>
          </p:nvPr>
        </p:nvSpPr>
        <p:spPr>
          <a:xfrm>
            <a:off x="311700" y="3367525"/>
            <a:ext cx="6717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SemiBold"/>
              <a:buNone/>
              <a:defRPr sz="28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type="ctrTitle"/>
          </p:nvPr>
        </p:nvSpPr>
        <p:spPr>
          <a:xfrm>
            <a:off x="311700" y="1823525"/>
            <a:ext cx="6717300" cy="150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"/>
              <a:buNone/>
              <a:defRPr b="1" sz="4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29" y="717477"/>
            <a:ext cx="2973976" cy="624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24"/>
          <p:cNvGrpSpPr/>
          <p:nvPr/>
        </p:nvGrpSpPr>
        <p:grpSpPr>
          <a:xfrm>
            <a:off x="7576275" y="355481"/>
            <a:ext cx="1306952" cy="598272"/>
            <a:chOff x="7576275" y="355481"/>
            <a:chExt cx="1306952" cy="598272"/>
          </a:xfrm>
        </p:grpSpPr>
        <p:sp>
          <p:nvSpPr>
            <p:cNvPr id="125" name="Google Shape;125;p24"/>
            <p:cNvSpPr txBox="1"/>
            <p:nvPr/>
          </p:nvSpPr>
          <p:spPr>
            <a:xfrm>
              <a:off x="7868701" y="355481"/>
              <a:ext cx="979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The creators of</a:t>
              </a:r>
              <a:endParaRPr sz="8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pic>
          <p:nvPicPr>
            <p:cNvPr id="126" name="Google Shape;12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76275" y="414504"/>
              <a:ext cx="1306952" cy="5392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">
  <p:cSld name="CUSTOM_4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/>
          <p:nvPr/>
        </p:nvSpPr>
        <p:spPr>
          <a:xfrm>
            <a:off x="-3425" y="-4775"/>
            <a:ext cx="9152100" cy="57300"/>
          </a:xfrm>
          <a:prstGeom prst="rect">
            <a:avLst/>
          </a:prstGeom>
          <a:gradFill>
            <a:gsLst>
              <a:gs pos="0">
                <a:srgbClr val="073359"/>
              </a:gs>
              <a:gs pos="22000">
                <a:srgbClr val="014685"/>
              </a:gs>
              <a:gs pos="37000">
                <a:srgbClr val="0167C4"/>
              </a:gs>
              <a:gs pos="52000">
                <a:srgbClr val="0185FD"/>
              </a:gs>
              <a:gs pos="100000">
                <a:srgbClr val="64F9B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Open Sans SemiBold"/>
              <a:buNone/>
              <a:defRPr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-9453" l="-9566" r="-9566" t="-9453"/>
          <a:stretch/>
        </p:blipFill>
        <p:spPr>
          <a:xfrm>
            <a:off x="344250" y="3285125"/>
            <a:ext cx="415601" cy="41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3">
            <a:alphaModFix/>
          </a:blip>
          <a:srcRect b="-5568" l="-4218" r="-4218" t="-5579"/>
          <a:stretch/>
        </p:blipFill>
        <p:spPr>
          <a:xfrm>
            <a:off x="344250" y="2560025"/>
            <a:ext cx="415601" cy="41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 rotWithShape="1">
          <a:blip r:embed="rId4">
            <a:alphaModFix/>
          </a:blip>
          <a:srcRect b="-27226" l="-18897" r="-9570" t="-26076"/>
          <a:stretch/>
        </p:blipFill>
        <p:spPr>
          <a:xfrm>
            <a:off x="311700" y="1844750"/>
            <a:ext cx="448148" cy="43246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>
            <p:ph idx="2" type="title"/>
          </p:nvPr>
        </p:nvSpPr>
        <p:spPr>
          <a:xfrm>
            <a:off x="796835" y="1844752"/>
            <a:ext cx="73356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3" type="title"/>
          </p:nvPr>
        </p:nvSpPr>
        <p:spPr>
          <a:xfrm>
            <a:off x="796835" y="2557624"/>
            <a:ext cx="73356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4" type="title"/>
          </p:nvPr>
        </p:nvSpPr>
        <p:spPr>
          <a:xfrm>
            <a:off x="796835" y="3276824"/>
            <a:ext cx="73356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6" name="Google Shape;136;p25"/>
          <p:cNvSpPr txBox="1"/>
          <p:nvPr>
            <p:ph idx="5" type="title"/>
          </p:nvPr>
        </p:nvSpPr>
        <p:spPr>
          <a:xfrm>
            <a:off x="311700" y="1017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Rubik"/>
              <a:buNone/>
              <a:defRPr sz="260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7" name="Google Shape;13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7550" y="4699428"/>
            <a:ext cx="1256900" cy="2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 type="tx">
  <p:cSld name="TITLE_AND_BOD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5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Open Sans SemiBold"/>
              <a:buNone/>
              <a:defRPr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●"/>
              <a:defRPr sz="1900">
                <a:solidFill>
                  <a:schemeClr val="accent6"/>
                </a:solidFill>
              </a:defRPr>
            </a:lvl1pPr>
            <a:lvl2pPr indent="-323850" lvl="1" marL="9144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○"/>
              <a:defRPr sz="1500">
                <a:solidFill>
                  <a:schemeClr val="accent6"/>
                </a:solidFill>
              </a:defRPr>
            </a:lvl2pPr>
            <a:lvl3pPr indent="-323850" lvl="2" marL="13716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■"/>
              <a:defRPr sz="1500">
                <a:solidFill>
                  <a:schemeClr val="accent6"/>
                </a:solidFill>
              </a:defRPr>
            </a:lvl3pPr>
            <a:lvl4pPr indent="-323850" lvl="3" marL="18288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  <a:defRPr sz="1500">
                <a:solidFill>
                  <a:schemeClr val="accent6"/>
                </a:solidFill>
              </a:defRPr>
            </a:lvl4pPr>
            <a:lvl5pPr indent="-323850" lvl="4" marL="22860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○"/>
              <a:defRPr sz="1500">
                <a:solidFill>
                  <a:schemeClr val="accent6"/>
                </a:solidFill>
              </a:defRPr>
            </a:lvl5pPr>
            <a:lvl6pPr indent="-323850" lvl="5" marL="2743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■"/>
              <a:defRPr sz="1500">
                <a:solidFill>
                  <a:schemeClr val="accent6"/>
                </a:solidFill>
              </a:defRPr>
            </a:lvl6pPr>
            <a:lvl7pPr indent="-323850" lvl="6" marL="32004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  <a:defRPr sz="1500">
                <a:solidFill>
                  <a:schemeClr val="accent6"/>
                </a:solidFill>
              </a:defRPr>
            </a:lvl7pPr>
            <a:lvl8pPr indent="-323850" lvl="7" marL="36576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○"/>
              <a:defRPr sz="1500">
                <a:solidFill>
                  <a:schemeClr val="accent6"/>
                </a:solidFill>
              </a:defRPr>
            </a:lvl8pPr>
            <a:lvl9pPr indent="-323850" lvl="8" marL="4114800" rtl="0"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SzPts val="1500"/>
              <a:buChar char="■"/>
              <a:defRPr sz="15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41" name="Google Shape;141;p26"/>
          <p:cNvSpPr/>
          <p:nvPr/>
        </p:nvSpPr>
        <p:spPr>
          <a:xfrm>
            <a:off x="-3425" y="-4775"/>
            <a:ext cx="9152100" cy="57300"/>
          </a:xfrm>
          <a:prstGeom prst="rect">
            <a:avLst/>
          </a:prstGeom>
          <a:gradFill>
            <a:gsLst>
              <a:gs pos="0">
                <a:srgbClr val="073359"/>
              </a:gs>
              <a:gs pos="22000">
                <a:srgbClr val="014685"/>
              </a:gs>
              <a:gs pos="37000">
                <a:srgbClr val="0167C4"/>
              </a:gs>
              <a:gs pos="52000">
                <a:srgbClr val="0185FD"/>
              </a:gs>
              <a:gs pos="100000">
                <a:srgbClr val="64F9B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17550" y="4699428"/>
            <a:ext cx="1256900" cy="2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AND_BODY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Open Sans SemiBold"/>
              <a:buNone/>
              <a:defRPr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152475"/>
            <a:ext cx="411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●"/>
              <a:defRPr sz="1900">
                <a:solidFill>
                  <a:schemeClr val="accent6"/>
                </a:solidFill>
              </a:defRPr>
            </a:lvl1pPr>
            <a:lvl2pPr indent="-323850" lvl="1" marL="9144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○"/>
              <a:defRPr sz="1500">
                <a:solidFill>
                  <a:schemeClr val="accent6"/>
                </a:solidFill>
              </a:defRPr>
            </a:lvl2pPr>
            <a:lvl3pPr indent="-323850" lvl="2" marL="13716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■"/>
              <a:defRPr sz="1500">
                <a:solidFill>
                  <a:schemeClr val="accent6"/>
                </a:solidFill>
              </a:defRPr>
            </a:lvl3pPr>
            <a:lvl4pPr indent="-323850" lvl="3" marL="18288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  <a:defRPr sz="1500">
                <a:solidFill>
                  <a:schemeClr val="accent6"/>
                </a:solidFill>
              </a:defRPr>
            </a:lvl4pPr>
            <a:lvl5pPr indent="-323850" lvl="4" marL="22860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○"/>
              <a:defRPr sz="1500">
                <a:solidFill>
                  <a:schemeClr val="accent6"/>
                </a:solidFill>
              </a:defRPr>
            </a:lvl5pPr>
            <a:lvl6pPr indent="-323850" lvl="5" marL="2743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■"/>
              <a:defRPr sz="1500">
                <a:solidFill>
                  <a:schemeClr val="accent6"/>
                </a:solidFill>
              </a:defRPr>
            </a:lvl6pPr>
            <a:lvl7pPr indent="-323850" lvl="6" marL="32004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  <a:defRPr sz="1500">
                <a:solidFill>
                  <a:schemeClr val="accent6"/>
                </a:solidFill>
              </a:defRPr>
            </a:lvl7pPr>
            <a:lvl8pPr indent="-323850" lvl="7" marL="36576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○"/>
              <a:defRPr sz="1500">
                <a:solidFill>
                  <a:schemeClr val="accent6"/>
                </a:solidFill>
              </a:defRPr>
            </a:lvl8pPr>
            <a:lvl9pPr indent="-323850" lvl="8" marL="4114800" rtl="0"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SzPts val="1500"/>
              <a:buChar char="■"/>
              <a:defRPr sz="15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46" name="Google Shape;146;p27"/>
          <p:cNvSpPr/>
          <p:nvPr/>
        </p:nvSpPr>
        <p:spPr>
          <a:xfrm>
            <a:off x="-3425" y="-4775"/>
            <a:ext cx="9152100" cy="57300"/>
          </a:xfrm>
          <a:prstGeom prst="rect">
            <a:avLst/>
          </a:prstGeom>
          <a:gradFill>
            <a:gsLst>
              <a:gs pos="0">
                <a:srgbClr val="073359"/>
              </a:gs>
              <a:gs pos="22000">
                <a:srgbClr val="014685"/>
              </a:gs>
              <a:gs pos="37000">
                <a:srgbClr val="0167C4"/>
              </a:gs>
              <a:gs pos="52000">
                <a:srgbClr val="0185FD"/>
              </a:gs>
              <a:gs pos="100000">
                <a:srgbClr val="64F9B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17550" y="4699428"/>
            <a:ext cx="1256900" cy="2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>
            <p:ph idx="2" type="body"/>
          </p:nvPr>
        </p:nvSpPr>
        <p:spPr>
          <a:xfrm>
            <a:off x="4807500" y="1152475"/>
            <a:ext cx="411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●"/>
              <a:defRPr sz="1900">
                <a:solidFill>
                  <a:schemeClr val="accent6"/>
                </a:solidFill>
              </a:defRPr>
            </a:lvl1pPr>
            <a:lvl2pPr indent="-323850" lvl="1" marL="9144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○"/>
              <a:defRPr sz="1500">
                <a:solidFill>
                  <a:schemeClr val="accent6"/>
                </a:solidFill>
              </a:defRPr>
            </a:lvl2pPr>
            <a:lvl3pPr indent="-323850" lvl="2" marL="13716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■"/>
              <a:defRPr sz="1500">
                <a:solidFill>
                  <a:schemeClr val="accent6"/>
                </a:solidFill>
              </a:defRPr>
            </a:lvl3pPr>
            <a:lvl4pPr indent="-323850" lvl="3" marL="18288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  <a:defRPr sz="1500">
                <a:solidFill>
                  <a:schemeClr val="accent6"/>
                </a:solidFill>
              </a:defRPr>
            </a:lvl4pPr>
            <a:lvl5pPr indent="-323850" lvl="4" marL="22860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○"/>
              <a:defRPr sz="1500">
                <a:solidFill>
                  <a:schemeClr val="accent6"/>
                </a:solidFill>
              </a:defRPr>
            </a:lvl5pPr>
            <a:lvl6pPr indent="-323850" lvl="5" marL="2743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■"/>
              <a:defRPr sz="1500">
                <a:solidFill>
                  <a:schemeClr val="accent6"/>
                </a:solidFill>
              </a:defRPr>
            </a:lvl6pPr>
            <a:lvl7pPr indent="-323850" lvl="6" marL="32004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  <a:defRPr sz="1500">
                <a:solidFill>
                  <a:schemeClr val="accent6"/>
                </a:solidFill>
              </a:defRPr>
            </a:lvl7pPr>
            <a:lvl8pPr indent="-323850" lvl="7" marL="36576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○"/>
              <a:defRPr sz="1500">
                <a:solidFill>
                  <a:schemeClr val="accent6"/>
                </a:solidFill>
              </a:defRPr>
            </a:lvl8pPr>
            <a:lvl9pPr indent="-323850" lvl="8" marL="4114800" rtl="0"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SzPts val="1500"/>
              <a:buChar char="■"/>
              <a:defRPr sz="15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8"/>
          <p:cNvSpPr txBox="1"/>
          <p:nvPr>
            <p:ph type="title"/>
          </p:nvPr>
        </p:nvSpPr>
        <p:spPr>
          <a:xfrm>
            <a:off x="4765500" y="252625"/>
            <a:ext cx="4115100" cy="7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550" y="4699428"/>
            <a:ext cx="1256900" cy="2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4807500" y="1152475"/>
            <a:ext cx="411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●"/>
              <a:defRPr sz="1900">
                <a:solidFill>
                  <a:schemeClr val="accent6"/>
                </a:solidFill>
              </a:defRPr>
            </a:lvl1pPr>
            <a:lvl2pPr indent="-323850" lvl="1" marL="9144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○"/>
              <a:defRPr sz="1500">
                <a:solidFill>
                  <a:schemeClr val="accent6"/>
                </a:solidFill>
              </a:defRPr>
            </a:lvl2pPr>
            <a:lvl3pPr indent="-323850" lvl="2" marL="13716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■"/>
              <a:defRPr sz="1500">
                <a:solidFill>
                  <a:schemeClr val="accent6"/>
                </a:solidFill>
              </a:defRPr>
            </a:lvl3pPr>
            <a:lvl4pPr indent="-323850" lvl="3" marL="18288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  <a:defRPr sz="1500">
                <a:solidFill>
                  <a:schemeClr val="accent6"/>
                </a:solidFill>
              </a:defRPr>
            </a:lvl4pPr>
            <a:lvl5pPr indent="-323850" lvl="4" marL="22860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○"/>
              <a:defRPr sz="1500">
                <a:solidFill>
                  <a:schemeClr val="accent6"/>
                </a:solidFill>
              </a:defRPr>
            </a:lvl5pPr>
            <a:lvl6pPr indent="-323850" lvl="5" marL="2743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■"/>
              <a:defRPr sz="1500">
                <a:solidFill>
                  <a:schemeClr val="accent6"/>
                </a:solidFill>
              </a:defRPr>
            </a:lvl6pPr>
            <a:lvl7pPr indent="-323850" lvl="6" marL="32004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  <a:defRPr sz="1500">
                <a:solidFill>
                  <a:schemeClr val="accent6"/>
                </a:solidFill>
              </a:defRPr>
            </a:lvl7pPr>
            <a:lvl8pPr indent="-323850" lvl="7" marL="36576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○"/>
              <a:defRPr sz="1500">
                <a:solidFill>
                  <a:schemeClr val="accent6"/>
                </a:solidFill>
              </a:defRPr>
            </a:lvl8pPr>
            <a:lvl9pPr indent="-323850" lvl="8" marL="4114800" rtl="0"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SzPts val="1500"/>
              <a:buChar char="■"/>
              <a:defRPr sz="15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265500" y="1156975"/>
            <a:ext cx="85365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Open Sans"/>
              <a:buNone/>
              <a:defRPr b="1" sz="3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6" name="Google Shape;156;p29"/>
          <p:cNvSpPr txBox="1"/>
          <p:nvPr>
            <p:ph idx="1" type="subTitle"/>
          </p:nvPr>
        </p:nvSpPr>
        <p:spPr>
          <a:xfrm>
            <a:off x="265500" y="2726875"/>
            <a:ext cx="8536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Open Sans SemiBold"/>
              <a:buNone/>
              <a:defRPr sz="21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/>
        </p:nvSpPr>
        <p:spPr>
          <a:xfrm>
            <a:off x="704180" y="4619434"/>
            <a:ext cx="15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@BuoyantIO</a:t>
            </a:r>
            <a:endParaRPr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3147275" y="4610459"/>
            <a:ext cx="13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buoyant.io</a:t>
            </a:r>
            <a:endParaRPr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60" name="Google Shape;160;p30"/>
          <p:cNvSpPr txBox="1"/>
          <p:nvPr>
            <p:ph type="ctrTitle"/>
          </p:nvPr>
        </p:nvSpPr>
        <p:spPr>
          <a:xfrm>
            <a:off x="311700" y="1790378"/>
            <a:ext cx="8672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pen Sans"/>
              <a:buNone/>
              <a:defRPr b="1" sz="4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161" name="Google Shape;161;p30"/>
          <p:cNvSpPr txBox="1"/>
          <p:nvPr>
            <p:ph idx="2" type="title"/>
          </p:nvPr>
        </p:nvSpPr>
        <p:spPr>
          <a:xfrm>
            <a:off x="326603" y="2495552"/>
            <a:ext cx="73356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20"/>
              <a:buFont typeface="Open Sans SemiBold"/>
              <a:buNone/>
              <a:defRPr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20"/>
              <a:buFont typeface="Rubik"/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20"/>
              <a:buFont typeface="Rubik"/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20"/>
              <a:buFont typeface="Rubik"/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20"/>
              <a:buFont typeface="Rubik"/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20"/>
              <a:buFont typeface="Rubik"/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20"/>
              <a:buFont typeface="Rubik"/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20"/>
              <a:buFont typeface="Rubik"/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20"/>
              <a:buFont typeface="Rubik"/>
              <a:buNone/>
              <a:defRPr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grpSp>
        <p:nvGrpSpPr>
          <p:cNvPr id="162" name="Google Shape;162;p30"/>
          <p:cNvGrpSpPr/>
          <p:nvPr/>
        </p:nvGrpSpPr>
        <p:grpSpPr>
          <a:xfrm>
            <a:off x="7576275" y="355481"/>
            <a:ext cx="1306952" cy="598272"/>
            <a:chOff x="7576275" y="355481"/>
            <a:chExt cx="1306952" cy="598272"/>
          </a:xfrm>
        </p:grpSpPr>
        <p:sp>
          <p:nvSpPr>
            <p:cNvPr id="163" name="Google Shape;163;p30"/>
            <p:cNvSpPr txBox="1"/>
            <p:nvPr/>
          </p:nvSpPr>
          <p:spPr>
            <a:xfrm>
              <a:off x="7868701" y="355481"/>
              <a:ext cx="979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The creators of</a:t>
              </a:r>
              <a:endParaRPr sz="8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pic>
          <p:nvPicPr>
            <p:cNvPr id="164" name="Google Shape;16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76275" y="414504"/>
              <a:ext cx="1306952" cy="5392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29" y="329681"/>
            <a:ext cx="2973976" cy="6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5">
            <a:alphaModFix/>
          </a:blip>
          <a:srcRect b="-27226" l="-18897" r="-9570" t="-26076"/>
          <a:stretch/>
        </p:blipFill>
        <p:spPr>
          <a:xfrm>
            <a:off x="476615" y="4703613"/>
            <a:ext cx="256061" cy="2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6">
            <a:alphaModFix/>
          </a:blip>
          <a:srcRect b="-31168" l="-25902" r="-20854" t="-31168"/>
          <a:stretch/>
        </p:blipFill>
        <p:spPr>
          <a:xfrm>
            <a:off x="2904675" y="4655517"/>
            <a:ext cx="314926" cy="3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>
            <a:off x="0" y="-7225"/>
            <a:ext cx="9144000" cy="56400"/>
          </a:xfrm>
          <a:prstGeom prst="rect">
            <a:avLst/>
          </a:prstGeom>
          <a:gradFill>
            <a:gsLst>
              <a:gs pos="0">
                <a:srgbClr val="0185FD"/>
              </a:gs>
              <a:gs pos="100000">
                <a:srgbClr val="64F9BF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021675"/>
            <a:ext cx="8520600" cy="32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85FD"/>
              </a:buClr>
              <a:buSzPts val="1900"/>
              <a:buChar char="●"/>
              <a:defRPr sz="1900">
                <a:solidFill>
                  <a:srgbClr val="001443"/>
                </a:solidFill>
              </a:defRPr>
            </a:lvl1pPr>
            <a:lvl2pPr indent="-3238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○"/>
              <a:defRPr sz="1500">
                <a:solidFill>
                  <a:srgbClr val="001443"/>
                </a:solidFill>
              </a:defRPr>
            </a:lvl2pPr>
            <a:lvl3pPr indent="-3238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■"/>
              <a:defRPr sz="1500">
                <a:solidFill>
                  <a:srgbClr val="001443"/>
                </a:solidFill>
              </a:defRPr>
            </a:lvl3pPr>
            <a:lvl4pPr indent="-3238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●"/>
              <a:defRPr sz="1500">
                <a:solidFill>
                  <a:srgbClr val="001443"/>
                </a:solidFill>
              </a:defRPr>
            </a:lvl4pPr>
            <a:lvl5pPr indent="-3238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○"/>
              <a:defRPr sz="1500">
                <a:solidFill>
                  <a:srgbClr val="001443"/>
                </a:solidFill>
              </a:defRPr>
            </a:lvl5pPr>
            <a:lvl6pPr indent="-3238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■"/>
              <a:defRPr sz="1500">
                <a:solidFill>
                  <a:srgbClr val="001443"/>
                </a:solidFill>
              </a:defRPr>
            </a:lvl6pPr>
            <a:lvl7pPr indent="-3238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●"/>
              <a:defRPr sz="1500">
                <a:solidFill>
                  <a:srgbClr val="001443"/>
                </a:solidFill>
              </a:defRPr>
            </a:lvl7pPr>
            <a:lvl8pPr indent="-3238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○"/>
              <a:defRPr sz="1500">
                <a:solidFill>
                  <a:srgbClr val="001443"/>
                </a:solidFill>
              </a:defRPr>
            </a:lvl8pPr>
            <a:lvl9pPr indent="-3238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185FD"/>
              </a:buClr>
              <a:buSzPts val="1500"/>
              <a:buChar char="■"/>
              <a:defRPr sz="1500">
                <a:solidFill>
                  <a:srgbClr val="001443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7026" y="4767830"/>
            <a:ext cx="1076200" cy="2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>
            <a:off x="0" y="-7225"/>
            <a:ext cx="9144000" cy="56400"/>
          </a:xfrm>
          <a:prstGeom prst="rect">
            <a:avLst/>
          </a:prstGeom>
          <a:gradFill>
            <a:gsLst>
              <a:gs pos="0">
                <a:srgbClr val="0185FD"/>
              </a:gs>
              <a:gs pos="100000">
                <a:srgbClr val="64F9BF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311700" y="996125"/>
            <a:ext cx="3999900" cy="32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85FD"/>
              </a:buClr>
              <a:buSzPts val="1900"/>
              <a:buChar char="●"/>
              <a:defRPr sz="1900">
                <a:solidFill>
                  <a:srgbClr val="001443"/>
                </a:solidFill>
              </a:defRPr>
            </a:lvl1pPr>
            <a:lvl2pPr indent="-3238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○"/>
              <a:defRPr sz="1500">
                <a:solidFill>
                  <a:srgbClr val="001443"/>
                </a:solidFill>
              </a:defRPr>
            </a:lvl2pPr>
            <a:lvl3pPr indent="-3238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■"/>
              <a:defRPr sz="1500">
                <a:solidFill>
                  <a:srgbClr val="001443"/>
                </a:solidFill>
              </a:defRPr>
            </a:lvl3pPr>
            <a:lvl4pPr indent="-3238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●"/>
              <a:defRPr sz="1500">
                <a:solidFill>
                  <a:srgbClr val="001443"/>
                </a:solidFill>
              </a:defRPr>
            </a:lvl4pPr>
            <a:lvl5pPr indent="-3238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○"/>
              <a:defRPr sz="1500">
                <a:solidFill>
                  <a:srgbClr val="001443"/>
                </a:solidFill>
              </a:defRPr>
            </a:lvl5pPr>
            <a:lvl6pPr indent="-3238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■"/>
              <a:defRPr sz="1500">
                <a:solidFill>
                  <a:srgbClr val="001443"/>
                </a:solidFill>
              </a:defRPr>
            </a:lvl6pPr>
            <a:lvl7pPr indent="-3238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●"/>
              <a:defRPr sz="1500">
                <a:solidFill>
                  <a:srgbClr val="001443"/>
                </a:solidFill>
              </a:defRPr>
            </a:lvl7pPr>
            <a:lvl8pPr indent="-3238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○"/>
              <a:defRPr sz="1500">
                <a:solidFill>
                  <a:srgbClr val="001443"/>
                </a:solidFill>
              </a:defRPr>
            </a:lvl8pPr>
            <a:lvl9pPr indent="-3238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185FD"/>
              </a:buClr>
              <a:buSzPts val="1500"/>
              <a:buChar char="■"/>
              <a:defRPr sz="1500">
                <a:solidFill>
                  <a:srgbClr val="001443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832400" y="996125"/>
            <a:ext cx="3999900" cy="32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85FD"/>
              </a:buClr>
              <a:buSzPts val="1900"/>
              <a:buChar char="●"/>
              <a:defRPr sz="1900">
                <a:solidFill>
                  <a:srgbClr val="001443"/>
                </a:solidFill>
              </a:defRPr>
            </a:lvl1pPr>
            <a:lvl2pPr indent="-3238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○"/>
              <a:defRPr sz="1500">
                <a:solidFill>
                  <a:srgbClr val="001443"/>
                </a:solidFill>
              </a:defRPr>
            </a:lvl2pPr>
            <a:lvl3pPr indent="-3238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■"/>
              <a:defRPr sz="1500">
                <a:solidFill>
                  <a:srgbClr val="001443"/>
                </a:solidFill>
              </a:defRPr>
            </a:lvl3pPr>
            <a:lvl4pPr indent="-3238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●"/>
              <a:defRPr sz="1500">
                <a:solidFill>
                  <a:srgbClr val="001443"/>
                </a:solidFill>
              </a:defRPr>
            </a:lvl4pPr>
            <a:lvl5pPr indent="-3238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○"/>
              <a:defRPr sz="1500">
                <a:solidFill>
                  <a:srgbClr val="001443"/>
                </a:solidFill>
              </a:defRPr>
            </a:lvl5pPr>
            <a:lvl6pPr indent="-3238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■"/>
              <a:defRPr sz="1500">
                <a:solidFill>
                  <a:srgbClr val="001443"/>
                </a:solidFill>
              </a:defRPr>
            </a:lvl6pPr>
            <a:lvl7pPr indent="-3238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●"/>
              <a:defRPr sz="1500">
                <a:solidFill>
                  <a:srgbClr val="001443"/>
                </a:solidFill>
              </a:defRPr>
            </a:lvl7pPr>
            <a:lvl8pPr indent="-3238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○"/>
              <a:defRPr sz="1500">
                <a:solidFill>
                  <a:srgbClr val="001443"/>
                </a:solidFill>
              </a:defRPr>
            </a:lvl8pPr>
            <a:lvl9pPr indent="-3238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185FD"/>
              </a:buClr>
              <a:buSzPts val="1500"/>
              <a:buChar char="■"/>
              <a:defRPr sz="1500">
                <a:solidFill>
                  <a:srgbClr val="001443"/>
                </a:solidFill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7026" y="4767830"/>
            <a:ext cx="1076200" cy="2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9050" y="-19050"/>
            <a:ext cx="9144002" cy="519346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/>
          <p:nvPr/>
        </p:nvSpPr>
        <p:spPr>
          <a:xfrm>
            <a:off x="4572000" y="-19050"/>
            <a:ext cx="4572000" cy="521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265500" y="16903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>
            <a:off x="265500" y="3260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None/>
              <a:def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7026" y="4767830"/>
            <a:ext cx="1076200" cy="2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/>
          <p:nvPr>
            <p:ph idx="2" type="body"/>
          </p:nvPr>
        </p:nvSpPr>
        <p:spPr>
          <a:xfrm>
            <a:off x="4939500" y="581074"/>
            <a:ext cx="3892800" cy="4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85FD"/>
              </a:buClr>
              <a:buSzPts val="1900"/>
              <a:buChar char="●"/>
              <a:defRPr sz="1900">
                <a:solidFill>
                  <a:srgbClr val="001443"/>
                </a:solidFill>
              </a:defRPr>
            </a:lvl1pPr>
            <a:lvl2pPr indent="-3238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○"/>
              <a:defRPr sz="1500">
                <a:solidFill>
                  <a:srgbClr val="001443"/>
                </a:solidFill>
              </a:defRPr>
            </a:lvl2pPr>
            <a:lvl3pPr indent="-3238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■"/>
              <a:defRPr sz="1500">
                <a:solidFill>
                  <a:srgbClr val="001443"/>
                </a:solidFill>
              </a:defRPr>
            </a:lvl3pPr>
            <a:lvl4pPr indent="-3238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●"/>
              <a:defRPr sz="1500">
                <a:solidFill>
                  <a:srgbClr val="001443"/>
                </a:solidFill>
              </a:defRPr>
            </a:lvl4pPr>
            <a:lvl5pPr indent="-3238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○"/>
              <a:defRPr sz="1500">
                <a:solidFill>
                  <a:srgbClr val="001443"/>
                </a:solidFill>
              </a:defRPr>
            </a:lvl5pPr>
            <a:lvl6pPr indent="-3238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■"/>
              <a:defRPr sz="1500">
                <a:solidFill>
                  <a:srgbClr val="001443"/>
                </a:solidFill>
              </a:defRPr>
            </a:lvl6pPr>
            <a:lvl7pPr indent="-3238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●"/>
              <a:defRPr sz="1500">
                <a:solidFill>
                  <a:srgbClr val="001443"/>
                </a:solidFill>
              </a:defRPr>
            </a:lvl7pPr>
            <a:lvl8pPr indent="-3238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○"/>
              <a:defRPr sz="1500">
                <a:solidFill>
                  <a:srgbClr val="001443"/>
                </a:solidFill>
              </a:defRPr>
            </a:lvl8pPr>
            <a:lvl9pPr indent="-3238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185FD"/>
              </a:buClr>
              <a:buSzPts val="1500"/>
              <a:buChar char="■"/>
              <a:defRPr sz="1500">
                <a:solidFill>
                  <a:srgbClr val="0014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7"/>
          <p:cNvPicPr preferRelativeResize="0"/>
          <p:nvPr/>
        </p:nvPicPr>
        <p:blipFill rotWithShape="1">
          <a:blip r:embed="rId2">
            <a:alphaModFix/>
          </a:blip>
          <a:srcRect b="0" l="0" r="15232" t="0"/>
          <a:stretch/>
        </p:blipFill>
        <p:spPr>
          <a:xfrm>
            <a:off x="-38100" y="-38100"/>
            <a:ext cx="9239251" cy="52959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/>
          <p:nvPr/>
        </p:nvSpPr>
        <p:spPr>
          <a:xfrm>
            <a:off x="4572000" y="-38225"/>
            <a:ext cx="4629300" cy="529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265500" y="16903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4F9BF"/>
              </a:buClr>
              <a:buSzPts val="4200"/>
              <a:buNone/>
              <a:defRPr sz="4200">
                <a:solidFill>
                  <a:srgbClr val="64F9B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265500" y="3260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F9BF"/>
              </a:buClr>
              <a:buSzPts val="2100"/>
              <a:buFont typeface="Roboto"/>
              <a:buNone/>
              <a:defRPr sz="2100">
                <a:solidFill>
                  <a:srgbClr val="64F9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7026" y="4767830"/>
            <a:ext cx="1076200" cy="2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/>
          <p:nvPr>
            <p:ph idx="2" type="body"/>
          </p:nvPr>
        </p:nvSpPr>
        <p:spPr>
          <a:xfrm>
            <a:off x="4939500" y="581074"/>
            <a:ext cx="3892800" cy="4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85FD"/>
              </a:buClr>
              <a:buSzPts val="1900"/>
              <a:buChar char="●"/>
              <a:defRPr sz="1900">
                <a:solidFill>
                  <a:srgbClr val="001443"/>
                </a:solidFill>
              </a:defRPr>
            </a:lvl1pPr>
            <a:lvl2pPr indent="-3238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○"/>
              <a:defRPr sz="1500">
                <a:solidFill>
                  <a:srgbClr val="001443"/>
                </a:solidFill>
              </a:defRPr>
            </a:lvl2pPr>
            <a:lvl3pPr indent="-3238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■"/>
              <a:defRPr sz="1500">
                <a:solidFill>
                  <a:srgbClr val="001443"/>
                </a:solidFill>
              </a:defRPr>
            </a:lvl3pPr>
            <a:lvl4pPr indent="-3238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●"/>
              <a:defRPr sz="1500">
                <a:solidFill>
                  <a:srgbClr val="001443"/>
                </a:solidFill>
              </a:defRPr>
            </a:lvl4pPr>
            <a:lvl5pPr indent="-3238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○"/>
              <a:defRPr sz="1500">
                <a:solidFill>
                  <a:srgbClr val="001443"/>
                </a:solidFill>
              </a:defRPr>
            </a:lvl5pPr>
            <a:lvl6pPr indent="-3238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■"/>
              <a:defRPr sz="1500">
                <a:solidFill>
                  <a:srgbClr val="001443"/>
                </a:solidFill>
              </a:defRPr>
            </a:lvl6pPr>
            <a:lvl7pPr indent="-3238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●"/>
              <a:defRPr sz="1500">
                <a:solidFill>
                  <a:srgbClr val="001443"/>
                </a:solidFill>
              </a:defRPr>
            </a:lvl7pPr>
            <a:lvl8pPr indent="-3238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500"/>
              <a:buChar char="○"/>
              <a:defRPr sz="1500">
                <a:solidFill>
                  <a:srgbClr val="001443"/>
                </a:solidFill>
              </a:defRPr>
            </a:lvl8pPr>
            <a:lvl9pPr indent="-3238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185FD"/>
              </a:buClr>
              <a:buSzPts val="1500"/>
              <a:buChar char="■"/>
              <a:defRPr sz="1500">
                <a:solidFill>
                  <a:srgbClr val="0014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875" y="-95250"/>
            <a:ext cx="9243024" cy="53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0" r="15232" t="0"/>
          <a:stretch/>
        </p:blipFill>
        <p:spPr>
          <a:xfrm>
            <a:off x="-76200" y="-38100"/>
            <a:ext cx="9239251" cy="52959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" name="Google Shape;57;p9"/>
          <p:cNvSpPr txBox="1"/>
          <p:nvPr>
            <p:ph idx="2"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4F9BF"/>
              </a:buClr>
              <a:buSzPts val="4800"/>
              <a:buNone/>
              <a:defRPr sz="4800">
                <a:solidFill>
                  <a:srgbClr val="64F9B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SECTION_TITLE_AND_DESCRIPTION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9050" y="-19050"/>
            <a:ext cx="9144002" cy="519346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/>
          <p:nvPr/>
        </p:nvSpPr>
        <p:spPr>
          <a:xfrm>
            <a:off x="4572000" y="-19050"/>
            <a:ext cx="4572000" cy="521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 txBox="1"/>
          <p:nvPr>
            <p:ph type="title"/>
          </p:nvPr>
        </p:nvSpPr>
        <p:spPr>
          <a:xfrm>
            <a:off x="265500" y="16903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0"/>
          <p:cNvSpPr txBox="1"/>
          <p:nvPr>
            <p:ph idx="1" type="subTitle"/>
          </p:nvPr>
        </p:nvSpPr>
        <p:spPr>
          <a:xfrm>
            <a:off x="265500" y="3260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None/>
              <a:def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4F9BF"/>
              </a:buClr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64F9BF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64F9BF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64" name="Google Shape;6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7026" y="4767830"/>
            <a:ext cx="1076200" cy="2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185FD"/>
              </a:buClr>
              <a:buSzPts val="2800"/>
              <a:buFont typeface="Roboto Black"/>
              <a:buNone/>
              <a:defRPr sz="2800">
                <a:solidFill>
                  <a:srgbClr val="0185F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85FD"/>
              </a:buClr>
              <a:buSzPts val="1800"/>
              <a:buChar char="●"/>
              <a:defRPr sz="1800">
                <a:solidFill>
                  <a:srgbClr val="0014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400"/>
              <a:buChar char="○"/>
              <a:defRPr>
                <a:solidFill>
                  <a:srgbClr val="0014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400"/>
              <a:buChar char="■"/>
              <a:defRPr>
                <a:solidFill>
                  <a:srgbClr val="0014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400"/>
              <a:buChar char="●"/>
              <a:defRPr>
                <a:solidFill>
                  <a:srgbClr val="0014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400"/>
              <a:buChar char="○"/>
              <a:defRPr>
                <a:solidFill>
                  <a:srgbClr val="0014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400"/>
              <a:buChar char="■"/>
              <a:defRPr>
                <a:solidFill>
                  <a:srgbClr val="0014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400"/>
              <a:buChar char="●"/>
              <a:defRPr>
                <a:solidFill>
                  <a:srgbClr val="0014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185FD"/>
              </a:buClr>
              <a:buSzPts val="1400"/>
              <a:buChar char="○"/>
              <a:defRPr>
                <a:solidFill>
                  <a:srgbClr val="0014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185FD"/>
              </a:buClr>
              <a:buSzPts val="1400"/>
              <a:buChar char="■"/>
              <a:defRPr>
                <a:solidFill>
                  <a:srgbClr val="001443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Open Sans SemiBold"/>
              <a:buNone/>
              <a:defRPr sz="2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Open Sans"/>
              <a:buChar char="●"/>
              <a:defRPr sz="18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Char char="○"/>
              <a:defRPr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Char char="■"/>
              <a:defRPr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Char char="●"/>
              <a:defRPr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Char char="○"/>
              <a:defRPr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Char char="■"/>
              <a:defRPr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Char char="●"/>
              <a:defRPr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Char char="○"/>
              <a:defRPr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SzPts val="1400"/>
              <a:buFont typeface="Open Sans"/>
              <a:buChar char="■"/>
              <a:defRPr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linkerd" TargetMode="External"/><Relationship Id="rId4" Type="http://schemas.openxmlformats.org/officeDocument/2006/relationships/hyperlink" Target="https://slack.linkerd.io/" TargetMode="External"/><Relationship Id="rId9" Type="http://schemas.openxmlformats.org/officeDocument/2006/relationships/image" Target="../media/image56.png"/><Relationship Id="rId5" Type="http://schemas.openxmlformats.org/officeDocument/2006/relationships/hyperlink" Target="https://lists.cncf.io/g/cncf-linkerd-users" TargetMode="External"/><Relationship Id="rId6" Type="http://schemas.openxmlformats.org/officeDocument/2006/relationships/hyperlink" Target="https://github.com/linkerd/linkerd2/blob/master/SECURITY_AUDIT.pdf" TargetMode="External"/><Relationship Id="rId7" Type="http://schemas.openxmlformats.org/officeDocument/2006/relationships/hyperlink" Target="https://www.cncf.io/" TargetMode="External"/><Relationship Id="rId8" Type="http://schemas.openxmlformats.org/officeDocument/2006/relationships/hyperlink" Target="https://linkerd.io/2019/10/03/linkerds-commitment-to-open-governance/" TargetMode="External"/><Relationship Id="rId11" Type="http://schemas.openxmlformats.org/officeDocument/2006/relationships/image" Target="../media/image57.png"/><Relationship Id="rId10" Type="http://schemas.openxmlformats.org/officeDocument/2006/relationships/image" Target="../media/image53.png"/><Relationship Id="rId13" Type="http://schemas.openxmlformats.org/officeDocument/2006/relationships/image" Target="../media/image62.png"/><Relationship Id="rId12" Type="http://schemas.openxmlformats.org/officeDocument/2006/relationships/image" Target="../media/image66.png"/><Relationship Id="rId15" Type="http://schemas.openxmlformats.org/officeDocument/2006/relationships/image" Target="../media/image59.png"/><Relationship Id="rId14" Type="http://schemas.openxmlformats.org/officeDocument/2006/relationships/image" Target="../media/image55.png"/><Relationship Id="rId16" Type="http://schemas.openxmlformats.org/officeDocument/2006/relationships/image" Target="../media/image6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34.png"/><Relationship Id="rId22" Type="http://schemas.openxmlformats.org/officeDocument/2006/relationships/image" Target="../media/image42.png"/><Relationship Id="rId21" Type="http://schemas.openxmlformats.org/officeDocument/2006/relationships/image" Target="../media/image38.png"/><Relationship Id="rId24" Type="http://schemas.openxmlformats.org/officeDocument/2006/relationships/image" Target="../media/image43.png"/><Relationship Id="rId23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26" Type="http://schemas.openxmlformats.org/officeDocument/2006/relationships/image" Target="../media/image39.png"/><Relationship Id="rId25" Type="http://schemas.openxmlformats.org/officeDocument/2006/relationships/image" Target="../media/image58.png"/><Relationship Id="rId28" Type="http://schemas.openxmlformats.org/officeDocument/2006/relationships/image" Target="../media/image46.png"/><Relationship Id="rId27" Type="http://schemas.openxmlformats.org/officeDocument/2006/relationships/image" Target="../media/image40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29" Type="http://schemas.openxmlformats.org/officeDocument/2006/relationships/image" Target="../media/image45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Relationship Id="rId30" Type="http://schemas.openxmlformats.org/officeDocument/2006/relationships/image" Target="../media/image44.png"/><Relationship Id="rId11" Type="http://schemas.openxmlformats.org/officeDocument/2006/relationships/image" Target="../media/image25.png"/><Relationship Id="rId10" Type="http://schemas.openxmlformats.org/officeDocument/2006/relationships/image" Target="../media/image27.png"/><Relationship Id="rId13" Type="http://schemas.openxmlformats.org/officeDocument/2006/relationships/image" Target="../media/image33.png"/><Relationship Id="rId12" Type="http://schemas.openxmlformats.org/officeDocument/2006/relationships/image" Target="../media/image28.png"/><Relationship Id="rId15" Type="http://schemas.openxmlformats.org/officeDocument/2006/relationships/image" Target="../media/image32.png"/><Relationship Id="rId14" Type="http://schemas.openxmlformats.org/officeDocument/2006/relationships/image" Target="../media/image30.png"/><Relationship Id="rId17" Type="http://schemas.openxmlformats.org/officeDocument/2006/relationships/image" Target="../media/image35.png"/><Relationship Id="rId16" Type="http://schemas.openxmlformats.org/officeDocument/2006/relationships/image" Target="../media/image49.png"/><Relationship Id="rId19" Type="http://schemas.openxmlformats.org/officeDocument/2006/relationships/image" Target="../media/image37.png"/><Relationship Id="rId18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0.png"/><Relationship Id="rId4" Type="http://schemas.openxmlformats.org/officeDocument/2006/relationships/image" Target="../media/image48.png"/><Relationship Id="rId5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linkerd/linkerd2" TargetMode="External"/><Relationship Id="rId4" Type="http://schemas.openxmlformats.org/officeDocument/2006/relationships/hyperlink" Target="http://github.com/linkerd/linkerd2-proxy" TargetMode="External"/><Relationship Id="rId5" Type="http://schemas.openxmlformats.org/officeDocument/2006/relationships/hyperlink" Target="https://www.infoq.com/articles/linkerd-v2-production-adoption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linkerd/linkerd2-proxy" TargetMode="External"/><Relationship Id="rId4" Type="http://schemas.openxmlformats.org/officeDocument/2006/relationships/hyperlink" Target="https://tokio.rs" TargetMode="External"/><Relationship Id="rId5" Type="http://schemas.openxmlformats.org/officeDocument/2006/relationships/hyperlink" Target="https://github.com/hyperium/hyper" TargetMode="External"/><Relationship Id="rId6" Type="http://schemas.openxmlformats.org/officeDocument/2006/relationships/hyperlink" Target="https://github.com/hyperium/h2" TargetMode="External"/><Relationship Id="rId7" Type="http://schemas.openxmlformats.org/officeDocument/2006/relationships/hyperlink" Target="https://github.com/tower-rs/tower" TargetMode="External"/><Relationship Id="rId8" Type="http://schemas.openxmlformats.org/officeDocument/2006/relationships/hyperlink" Target="https://linkerd.io/2020/12/03/why-linkerd-doesnt-use-envoy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ctrTitle"/>
          </p:nvPr>
        </p:nvSpPr>
        <p:spPr>
          <a:xfrm>
            <a:off x="311708" y="592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&amp; State of Linkerd</a:t>
            </a:r>
            <a:endParaRPr/>
          </a:p>
        </p:txBody>
      </p:sp>
      <p:sp>
        <p:nvSpPr>
          <p:cNvPr id="173" name="Google Shape;173;p31"/>
          <p:cNvSpPr txBox="1"/>
          <p:nvPr>
            <p:ph idx="1" type="subTitle"/>
          </p:nvPr>
        </p:nvSpPr>
        <p:spPr>
          <a:xfrm>
            <a:off x="311700" y="2681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KubeCon EU 2022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Linkerd</a:t>
            </a:r>
            <a:r>
              <a:rPr b="1" lang="en" sz="2400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/>
              <a:t>2.9: mTLS for all</a:t>
            </a:r>
            <a:endParaRPr b="1" sz="2400">
              <a:solidFill>
                <a:srgbClr val="0014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40"/>
          <p:cNvSpPr txBox="1"/>
          <p:nvPr>
            <p:ph idx="1" type="body"/>
          </p:nvPr>
        </p:nvSpPr>
        <p:spPr>
          <a:xfrm>
            <a:off x="311700" y="939750"/>
            <a:ext cx="83919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Extends zero-config mutual TLS support to TCP connections, allowing all traffic to be transparently encrypted and authenticated.</a:t>
            </a:r>
            <a:endParaRPr sz="1600">
              <a:solidFill>
                <a:srgbClr val="0014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4917300" y="1746075"/>
            <a:ext cx="4091100" cy="32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185FD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0185FD"/>
                </a:solidFill>
                <a:latin typeface="Roboto"/>
                <a:ea typeface="Roboto"/>
                <a:cs typeface="Roboto"/>
                <a:sym typeface="Roboto"/>
              </a:rPr>
              <a:t>ARM support</a:t>
            </a:r>
            <a:r>
              <a:rPr b="1" lang="en" sz="1600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allows Linkerd to run anywhere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185FD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0185FD"/>
                </a:solidFill>
              </a:rPr>
              <a:t>Multi-core proxy runtime</a:t>
            </a:r>
            <a:r>
              <a:rPr b="1" lang="en" sz="1600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adds throughput and concurrency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185FD"/>
              </a:buClr>
              <a:buSzPts val="1600"/>
              <a:buFont typeface="Open Sans"/>
              <a:buChar char="●"/>
            </a:pPr>
            <a:r>
              <a:rPr b="1" lang="en" sz="1600">
                <a:solidFill>
                  <a:srgbClr val="0185FD"/>
                </a:solidFill>
              </a:rPr>
              <a:t>Service topologies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 introduce routing preferences on a per-node basis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185FD"/>
              </a:buClr>
              <a:buSzPts val="1600"/>
              <a:buFont typeface="Open Sans Light"/>
              <a:buChar char="●"/>
            </a:pPr>
            <a:r>
              <a:rPr b="1" lang="en" sz="1600">
                <a:solidFill>
                  <a:srgbClr val="0185FD"/>
                </a:solidFill>
              </a:rPr>
              <a:t>Bring your own Prometheus 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making the control plane lighter</a:t>
            </a:r>
            <a:endParaRPr sz="1600">
              <a:solidFill>
                <a:srgbClr val="0014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00" y="1559350"/>
            <a:ext cx="4612500" cy="27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Linkerd 2.10: Modularized control plane with extensions</a:t>
            </a:r>
            <a:endParaRPr sz="2500"/>
          </a:p>
        </p:txBody>
      </p:sp>
      <p:sp>
        <p:nvSpPr>
          <p:cNvPr id="274" name="Google Shape;274;p41"/>
          <p:cNvSpPr txBox="1"/>
          <p:nvPr>
            <p:ph idx="1" type="body"/>
          </p:nvPr>
        </p:nvSpPr>
        <p:spPr>
          <a:xfrm>
            <a:off x="311700" y="939750"/>
            <a:ext cx="8391900" cy="3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Extensions make the control plane </a:t>
            </a:r>
            <a:r>
              <a:rPr i="1" lang="en" sz="1600">
                <a:latin typeface="Roboto Light"/>
                <a:ea typeface="Roboto Light"/>
                <a:cs typeface="Roboto Light"/>
                <a:sym typeface="Roboto Light"/>
              </a:rPr>
              <a:t>modularized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: install just the components that you want.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185FD"/>
              </a:buClr>
              <a:buSzPts val="1600"/>
              <a:buFont typeface="Roboto Light"/>
              <a:buChar char="●"/>
            </a:pPr>
            <a:r>
              <a:rPr b="1" lang="en" sz="1600">
                <a:solidFill>
                  <a:srgbClr val="0185FD"/>
                </a:solidFill>
                <a:latin typeface="Roboto"/>
                <a:ea typeface="Roboto"/>
                <a:cs typeface="Roboto"/>
                <a:sym typeface="Roboto"/>
              </a:rPr>
              <a:t>Default control plane</a:t>
            </a:r>
            <a:r>
              <a:rPr lang="en" sz="1600">
                <a:solidFill>
                  <a:srgbClr val="0185FD"/>
                </a:solidFill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just the bare minimum for operation (200mb)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185FD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0185FD"/>
                </a:solidFill>
              </a:rPr>
              <a:t>viz extension: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metrics stack (Prometheus, Grafana, dashboard)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185FD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0185FD"/>
                </a:solidFill>
              </a:rPr>
              <a:t>jaeger extension: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distributed tracing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185FD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0185FD"/>
                </a:solidFill>
              </a:rPr>
              <a:t>multi-cluster extension: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multi-cluster machinery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Extensions can also come from third parties, and fit seamlessly into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linkerd install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linkerd check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, etc.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In addition to extensions, 2.10 includes </a:t>
            </a:r>
            <a:r>
              <a:rPr b="1" lang="en" sz="1600">
                <a:solidFill>
                  <a:srgbClr val="0185FD"/>
                </a:solidFill>
                <a:latin typeface="Roboto"/>
                <a:ea typeface="Roboto"/>
                <a:cs typeface="Roboto"/>
                <a:sym typeface="Roboto"/>
              </a:rPr>
              <a:t>opaque ports</a:t>
            </a:r>
            <a:r>
              <a:rPr lang="en" sz="1600">
                <a:solidFill>
                  <a:srgbClr val="0185FD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to proxy without protocol detection, extends </a:t>
            </a:r>
            <a:r>
              <a:rPr b="1" lang="en" sz="1600">
                <a:solidFill>
                  <a:srgbClr val="0185FD"/>
                </a:solidFill>
                <a:latin typeface="Roboto"/>
                <a:ea typeface="Roboto"/>
                <a:cs typeface="Roboto"/>
                <a:sym typeface="Roboto"/>
              </a:rPr>
              <a:t>multi-cluster to all TCP connections</a:t>
            </a:r>
            <a:r>
              <a:rPr lang="en" sz="1600">
                <a:solidFill>
                  <a:srgbClr val="0185FD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and lots more.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idx="1" type="body"/>
          </p:nvPr>
        </p:nvSpPr>
        <p:spPr>
          <a:xfrm>
            <a:off x="3818525" y="877500"/>
            <a:ext cx="4884900" cy="3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185FD"/>
              </a:buClr>
              <a:buSzPts val="1600"/>
              <a:buChar char="●"/>
            </a:pPr>
            <a:r>
              <a:rPr b="1" lang="en" sz="1600">
                <a:solidFill>
                  <a:srgbClr val="0185FD"/>
                </a:solidFill>
              </a:rPr>
              <a:t>Authz</a:t>
            </a:r>
            <a:r>
              <a:rPr lang="en" sz="1600">
                <a:solidFill>
                  <a:srgbClr val="0185FD"/>
                </a:solidFill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endParaRPr sz="1600">
              <a:solidFill>
                <a:srgbClr val="0185F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○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Fine-grained access control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○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Expressed in a composable, Kubernetes-native way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○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Works with Linkerd’s secure service identities and network ranges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185FD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0185FD"/>
                </a:solidFill>
              </a:rPr>
              <a:t>gRPC Retries</a:t>
            </a:r>
            <a:r>
              <a:rPr b="1" lang="en" sz="1600">
                <a:solidFill>
                  <a:srgbClr val="0185FD"/>
                </a:solidFill>
              </a:rPr>
              <a:t>: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HTTP requests with bodies, with a max payload of 64KB can be retried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185FD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0185FD"/>
                </a:solidFill>
              </a:rPr>
              <a:t>Perf</a:t>
            </a:r>
            <a:r>
              <a:rPr b="1" lang="en" sz="1600">
                <a:solidFill>
                  <a:srgbClr val="0185FD"/>
                </a:solidFill>
              </a:rPr>
              <a:t>: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proxy footprint even smaller, control plane down to 3 deployments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…and many more features, </a:t>
            </a: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multicluster headless support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</a:t>
            </a: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fuzz testing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</a:t>
            </a: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CLI tab completion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</a:t>
            </a:r>
            <a:r>
              <a:rPr lang="en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etc.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0" name="Google Shape;280;p42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Linkerd 2.11: Policy, gRPC retries, and more!</a:t>
            </a:r>
            <a:endParaRPr sz="2500"/>
          </a:p>
        </p:txBody>
      </p:sp>
      <p:pic>
        <p:nvPicPr>
          <p:cNvPr id="281" name="Google Shape;2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9900"/>
            <a:ext cx="3755949" cy="208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Linkerd 2.11 architecture</a:t>
            </a:r>
            <a:endParaRPr/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550" y="865325"/>
            <a:ext cx="6252176" cy="39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Linkerd 2.11 with extensions</a:t>
            </a:r>
            <a:endParaRPr/>
          </a:p>
        </p:txBody>
      </p:sp>
      <p:pic>
        <p:nvPicPr>
          <p:cNvPr id="293" name="Google Shape;2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25" y="1017725"/>
            <a:ext cx="8897976" cy="306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 for Linkerd</a:t>
            </a:r>
            <a:endParaRPr/>
          </a:p>
        </p:txBody>
      </p:sp>
      <p:sp>
        <p:nvSpPr>
          <p:cNvPr id="299" name="Google Shape;299;p45"/>
          <p:cNvSpPr txBox="1"/>
          <p:nvPr/>
        </p:nvSpPr>
        <p:spPr>
          <a:xfrm>
            <a:off x="423250" y="865325"/>
            <a:ext cx="80235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2021, Linkerd achieved 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graduated 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status in the CNCF, and introduced authorization policies and an extension model!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More exciting work is planned for 2.12 and beyond:</a:t>
            </a:r>
            <a:b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🚀 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Client policies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: header-based routing, circuit breaking, egress control, etc.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🚀 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Server policies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: extend server authorization to cover gRPC and HTTP verbs and routes</a:t>
            </a:r>
            <a:b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🚀 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CNI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: better integration and tooling to run Linkerd with other CNI plugins</a:t>
            </a:r>
            <a:b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🚀 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Integrations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SPIFFE support and mesh expansion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Linkerd talks at this conference!</a:t>
            </a:r>
            <a:endParaRPr/>
          </a:p>
        </p:txBody>
      </p:sp>
      <p:sp>
        <p:nvSpPr>
          <p:cNvPr id="305" name="Google Shape;305;p46"/>
          <p:cNvSpPr txBox="1"/>
          <p:nvPr>
            <p:ph idx="1" type="body"/>
          </p:nvPr>
        </p:nvSpPr>
        <p:spPr>
          <a:xfrm>
            <a:off x="311700" y="847675"/>
            <a:ext cx="8604300" cy="42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May 17 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Protocol Detection: A Deep Dive into How Linkerd Achieves Zero-Config</a:t>
            </a:r>
            <a:r>
              <a:rPr lang="en"/>
              <a:t> (ServiceMeshCon)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Locating and Debugging Failures with Linkerd and Telepresence (Lightning talk)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May 18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Multi-cluster Failover Using Linkerd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Autoscaling Kubernetes Deployments: A (Mostly) Practical Guide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May 19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Emissary + Linkerd: A Guide to End-to-End Encryption for your Cluster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Service Mesh at Scale: How Xbox Cloud Gaming Secures 22k Pods with Linkerd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May 20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How Linkerd Helped bink Partner up with Barclays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Linkerd End User Panel: Case Studies from Production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Building an Agile Platform in a Highly Regulated Industry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type="title"/>
          </p:nvPr>
        </p:nvSpPr>
        <p:spPr>
          <a:xfrm>
            <a:off x="304800" y="30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Get involved!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47"/>
          <p:cNvSpPr txBox="1"/>
          <p:nvPr>
            <p:ph idx="1" type="body"/>
          </p:nvPr>
        </p:nvSpPr>
        <p:spPr>
          <a:xfrm>
            <a:off x="304800" y="816750"/>
            <a:ext cx="4546500" cy="3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💚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Development is all on </a:t>
            </a:r>
            <a:r>
              <a:rPr lang="en" sz="16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GitHub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💚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Thriving community in the </a:t>
            </a:r>
            <a:r>
              <a:rPr lang="en" sz="16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Slack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💚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Formal announcements on the</a:t>
            </a:r>
            <a:br>
              <a:rPr lang="en" sz="1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CNCF </a:t>
            </a:r>
            <a:r>
              <a:rPr lang="en" sz="16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5"/>
              </a:rPr>
              <a:t>mailing lists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💚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Formal </a:t>
            </a:r>
            <a:r>
              <a:rPr lang="en" sz="16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6"/>
              </a:rPr>
              <a:t>3rd-party security audits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185FD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Linkerd has a friendly, welcoming community! Join us!</a:t>
            </a:r>
            <a:endParaRPr sz="1600">
              <a:solidFill>
                <a:srgbClr val="0185F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Linkerd is 100% Apache v2 licensed, owned by a neutral foundation (</a:t>
            </a:r>
            <a:r>
              <a:rPr lang="en" sz="16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7"/>
              </a:rPr>
              <a:t>CNCF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), and is </a:t>
            </a:r>
            <a:r>
              <a:rPr lang="en" sz="16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8"/>
              </a:rPr>
              <a:t>committed to open governance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12" name="Google Shape;312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1100" y="1632457"/>
            <a:ext cx="4152958" cy="71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91103" y="70425"/>
            <a:ext cx="4152957" cy="100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92844" y="2087146"/>
            <a:ext cx="4152956" cy="50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91100" y="808976"/>
            <a:ext cx="4152957" cy="82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92841" y="2596545"/>
            <a:ext cx="4152957" cy="51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992844" y="3107673"/>
            <a:ext cx="4152957" cy="739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92844" y="3612733"/>
            <a:ext cx="4152957" cy="83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992841" y="4209634"/>
            <a:ext cx="4152957" cy="853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8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1930688" y="215375"/>
            <a:ext cx="4964174" cy="47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8"/>
          <p:cNvSpPr txBox="1"/>
          <p:nvPr>
            <p:ph type="title"/>
          </p:nvPr>
        </p:nvSpPr>
        <p:spPr>
          <a:xfrm>
            <a:off x="3115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hiring! </a:t>
            </a:r>
            <a:endParaRPr/>
          </a:p>
        </p:txBody>
      </p:sp>
      <p:sp>
        <p:nvSpPr>
          <p:cNvPr id="326" name="Google Shape;32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Font typeface="Open Sans SemiBold"/>
              <a:buChar char="➔"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Sr. Software Engineer, Linkerd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pen Sans SemiBold"/>
              <a:buChar char="➔"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Sr. Software Engineer, Linkerd Proxy (Rust)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pen Sans SemiBold"/>
              <a:buChar char="➔"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Engineer Manager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pen Sans SemiBold"/>
              <a:buChar char="➔"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Project Manager, Linkerd 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pen Sans SemiBold"/>
              <a:buChar char="➔"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Developer Advocate 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pen Sans SemiBold"/>
              <a:buChar char="➔"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​Developer Education Engineer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27" name="Google Shape;327;p48"/>
          <p:cNvSpPr/>
          <p:nvPr/>
        </p:nvSpPr>
        <p:spPr>
          <a:xfrm>
            <a:off x="1633125" y="3905350"/>
            <a:ext cx="5254500" cy="572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👉 Learn more at </a:t>
            </a:r>
            <a:r>
              <a:rPr b="1" lang="en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buoyant.io/jobs</a:t>
            </a:r>
            <a:endParaRPr b="1"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" name="Google Shape;3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0300" y="307925"/>
            <a:ext cx="1800775" cy="17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>
            <p:ph type="title"/>
          </p:nvPr>
        </p:nvSpPr>
        <p:spPr>
          <a:xfrm>
            <a:off x="265500" y="471175"/>
            <a:ext cx="32919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34" name="Google Shape;334;p49"/>
          <p:cNvSpPr txBox="1"/>
          <p:nvPr>
            <p:ph idx="1" type="subTitle"/>
          </p:nvPr>
        </p:nvSpPr>
        <p:spPr>
          <a:xfrm>
            <a:off x="285825" y="1953475"/>
            <a:ext cx="3423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Matei David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Linkerd Maintainer, Buoyant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matei@buoyant.io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/>
        </p:nvSpPr>
        <p:spPr>
          <a:xfrm>
            <a:off x="5175450" y="2193725"/>
            <a:ext cx="27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rPr>
              <a:t>Your photo</a:t>
            </a:r>
            <a:endParaRPr b="1">
              <a:solidFill>
                <a:srgbClr val="CCCC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32"/>
          <p:cNvSpPr txBox="1"/>
          <p:nvPr>
            <p:ph type="title"/>
          </p:nvPr>
        </p:nvSpPr>
        <p:spPr>
          <a:xfrm>
            <a:off x="685446" y="1882400"/>
            <a:ext cx="4490100" cy="492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@__mateidavid</a:t>
            </a:r>
            <a:endParaRPr/>
          </a:p>
        </p:txBody>
      </p:sp>
      <p:sp>
        <p:nvSpPr>
          <p:cNvPr id="180" name="Google Shape;180;p32"/>
          <p:cNvSpPr txBox="1"/>
          <p:nvPr>
            <p:ph idx="2" type="title"/>
          </p:nvPr>
        </p:nvSpPr>
        <p:spPr>
          <a:xfrm>
            <a:off x="671525" y="2649930"/>
            <a:ext cx="4490100" cy="492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@mateiidavid</a:t>
            </a:r>
            <a:endParaRPr/>
          </a:p>
        </p:txBody>
      </p:sp>
      <p:sp>
        <p:nvSpPr>
          <p:cNvPr id="181" name="Google Shape;181;p32"/>
          <p:cNvSpPr txBox="1"/>
          <p:nvPr>
            <p:ph idx="3" type="title"/>
          </p:nvPr>
        </p:nvSpPr>
        <p:spPr>
          <a:xfrm>
            <a:off x="674484" y="3336526"/>
            <a:ext cx="4490100" cy="492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@Matei David (Buoyant)</a:t>
            </a:r>
            <a:endParaRPr/>
          </a:p>
        </p:txBody>
      </p:sp>
      <p:sp>
        <p:nvSpPr>
          <p:cNvPr id="182" name="Google Shape;182;p32"/>
          <p:cNvSpPr txBox="1"/>
          <p:nvPr>
            <p:ph idx="4" type="title"/>
          </p:nvPr>
        </p:nvSpPr>
        <p:spPr>
          <a:xfrm>
            <a:off x="311700" y="408875"/>
            <a:ext cx="7329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Matei David</a:t>
            </a:r>
            <a:endParaRPr/>
          </a:p>
        </p:txBody>
      </p:sp>
      <p:sp>
        <p:nvSpPr>
          <p:cNvPr id="183" name="Google Shape;183;p32"/>
          <p:cNvSpPr txBox="1"/>
          <p:nvPr>
            <p:ph idx="5" type="title"/>
          </p:nvPr>
        </p:nvSpPr>
        <p:spPr>
          <a:xfrm>
            <a:off x="311700" y="874209"/>
            <a:ext cx="7329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Linkerd maintainer, Buoyant</a:t>
            </a:r>
            <a:endParaRPr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300" y="1429725"/>
            <a:ext cx="2399400" cy="23994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45" y="337988"/>
            <a:ext cx="2217180" cy="4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228600" y="974050"/>
            <a:ext cx="40524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Arial"/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A different kind of service mesh.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Arial"/>
              <a:buNone/>
            </a:pPr>
            <a:r>
              <a:t/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Arial"/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Ultralight, ultrafast, ultra-simple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service mesh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for Kubernetes.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Arial"/>
              <a:buNone/>
            </a:pPr>
            <a:r>
              <a:t/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1600"/>
              <a:buFont typeface="Roboto Light"/>
              <a:buChar char="🔥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4+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years in production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1600"/>
              <a:buFont typeface="Roboto Light"/>
              <a:buChar char="🔥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5,000+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Slack channel members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1600"/>
              <a:buFont typeface="Roboto Light"/>
              <a:buChar char="🔥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10,000+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GitHub stars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1600"/>
              <a:buFont typeface="Roboto Light"/>
              <a:buChar char="🔥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200+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contributors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1600"/>
              <a:buFont typeface="Roboto Light"/>
              <a:buChar char="🔥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Committed to</a:t>
            </a: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 open governance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🔥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Proposed for </a:t>
            </a:r>
            <a:r>
              <a:rPr b="1" lang="en" sz="1600"/>
              <a:t>CNCF graduation</a:t>
            </a:r>
            <a:endParaRPr b="1" sz="1600"/>
          </a:p>
        </p:txBody>
      </p:sp>
      <p:pic>
        <p:nvPicPr>
          <p:cNvPr id="191" name="Google Shape;191;p33"/>
          <p:cNvPicPr preferRelativeResize="0"/>
          <p:nvPr/>
        </p:nvPicPr>
        <p:blipFill rotWithShape="1">
          <a:blip r:embed="rId4">
            <a:alphaModFix/>
          </a:blip>
          <a:srcRect b="32882" l="0" r="0" t="35115"/>
          <a:stretch/>
        </p:blipFill>
        <p:spPr>
          <a:xfrm>
            <a:off x="6897898" y="1085289"/>
            <a:ext cx="663550" cy="2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 rotWithShape="1">
          <a:blip r:embed="rId5">
            <a:alphaModFix/>
          </a:blip>
          <a:srcRect b="32588" l="4515" r="2582" t="36333"/>
          <a:stretch/>
        </p:blipFill>
        <p:spPr>
          <a:xfrm>
            <a:off x="5692148" y="489090"/>
            <a:ext cx="839590" cy="18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7875" y="4263171"/>
            <a:ext cx="1059731" cy="663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9792" y="3566422"/>
            <a:ext cx="1059731" cy="663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85945" y="3566422"/>
            <a:ext cx="1051996" cy="663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63887" y="859281"/>
            <a:ext cx="1059731" cy="663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52980" y="1559705"/>
            <a:ext cx="969500" cy="60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58332" y="1577120"/>
            <a:ext cx="907225" cy="572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88457" y="2888735"/>
            <a:ext cx="1044250" cy="6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07527" y="250549"/>
            <a:ext cx="1044261" cy="663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703687" y="1531431"/>
            <a:ext cx="1051996" cy="663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71630" y="250549"/>
            <a:ext cx="1044261" cy="66398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6755980" y="4360647"/>
            <a:ext cx="22863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And many more...</a:t>
            </a:r>
            <a:endParaRPr b="1">
              <a:solidFill>
                <a:srgbClr val="0014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28996" y="2412219"/>
            <a:ext cx="765872" cy="2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981903" y="2119007"/>
            <a:ext cx="823724" cy="82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427387" y="2378828"/>
            <a:ext cx="1020686" cy="31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09009" y="2971101"/>
            <a:ext cx="969488" cy="415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776060" y="3098933"/>
            <a:ext cx="907225" cy="23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452999" y="884107"/>
            <a:ext cx="969488" cy="614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824335" y="4366349"/>
            <a:ext cx="575216" cy="4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346080" y="2772122"/>
            <a:ext cx="1183300" cy="8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692144" y="1044258"/>
            <a:ext cx="839601" cy="29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831555" y="1763468"/>
            <a:ext cx="1017221" cy="20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525878" y="3697289"/>
            <a:ext cx="823722" cy="40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6817810" y="2292323"/>
            <a:ext cx="823725" cy="489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 rotWithShape="1">
          <a:blip r:embed="rId28">
            <a:alphaModFix/>
          </a:blip>
          <a:srcRect b="0" l="0" r="10321" t="0"/>
          <a:stretch/>
        </p:blipFill>
        <p:spPr>
          <a:xfrm>
            <a:off x="7831560" y="3725163"/>
            <a:ext cx="1124401" cy="3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484125" y="294388"/>
            <a:ext cx="907225" cy="57632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/>
          <p:nvPr/>
        </p:nvSpPr>
        <p:spPr>
          <a:xfrm>
            <a:off x="7780800" y="4687350"/>
            <a:ext cx="1321200" cy="42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04776" y="4366349"/>
            <a:ext cx="2027592" cy="5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idx="1" type="body"/>
          </p:nvPr>
        </p:nvSpPr>
        <p:spPr>
          <a:xfrm>
            <a:off x="311700" y="923875"/>
            <a:ext cx="451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4732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1600"/>
              <a:buFont typeface="Lato"/>
              <a:buChar char="⚡"/>
            </a:pPr>
            <a:r>
              <a:rPr lang="en" sz="1600">
                <a:solidFill>
                  <a:srgbClr val="0185FD"/>
                </a:solidFill>
                <a:latin typeface="Roboto Medium"/>
                <a:ea typeface="Roboto Medium"/>
                <a:cs typeface="Roboto Medium"/>
                <a:sym typeface="Roboto Medium"/>
              </a:rPr>
              <a:t>Observability:</a:t>
            </a:r>
            <a:r>
              <a:rPr lang="en" sz="1600">
                <a:solidFill>
                  <a:srgbClr val="001443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Service-level </a:t>
            </a:r>
            <a:r>
              <a:rPr i="1"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golden metrics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: success rates, latencies, throughput. Service topologies.</a:t>
            </a:r>
            <a:b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4732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1600"/>
              <a:buFont typeface="Roboto Light"/>
              <a:buChar char="⚡"/>
            </a:pPr>
            <a:r>
              <a:rPr lang="en" sz="1600">
                <a:solidFill>
                  <a:srgbClr val="0185FD"/>
                </a:solidFill>
                <a:latin typeface="Roboto Medium"/>
                <a:ea typeface="Roboto Medium"/>
                <a:cs typeface="Roboto Medium"/>
                <a:sym typeface="Roboto Medium"/>
              </a:rPr>
              <a:t>Reliability:</a:t>
            </a:r>
            <a:r>
              <a:rPr lang="en" sz="1600">
                <a:solidFill>
                  <a:srgbClr val="0185FD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Retries, timeouts, load balancing,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traffic shifting</a:t>
            </a:r>
            <a:b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4732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1600"/>
              <a:buFont typeface="Roboto Light"/>
              <a:buChar char="⚡"/>
            </a:pPr>
            <a:r>
              <a:rPr lang="en" sz="1600">
                <a:solidFill>
                  <a:srgbClr val="0185FD"/>
                </a:solidFill>
                <a:latin typeface="Roboto Medium"/>
                <a:ea typeface="Roboto Medium"/>
                <a:cs typeface="Roboto Medium"/>
                <a:sym typeface="Roboto Medium"/>
              </a:rPr>
              <a:t>Security:</a:t>
            </a:r>
            <a:r>
              <a:rPr lang="en" sz="1600">
                <a:solidFill>
                  <a:srgbClr val="0185FD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Transparent mTLS, cert management and rotation, policy*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In an ultralight package focused on </a:t>
            </a:r>
            <a:r>
              <a:rPr lang="en" sz="1600">
                <a:solidFill>
                  <a:srgbClr val="0185FD"/>
                </a:solidFill>
                <a:latin typeface="Roboto Medium"/>
                <a:ea typeface="Roboto Medium"/>
                <a:cs typeface="Roboto Medium"/>
                <a:sym typeface="Roboto Medium"/>
              </a:rPr>
              <a:t>operational simplicity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 first and foremost.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000" y="182375"/>
            <a:ext cx="3383432" cy="2017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146" y="1216260"/>
            <a:ext cx="3383433" cy="251243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7" name="Google Shape;2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5292" y="2391893"/>
            <a:ext cx="3383431" cy="22290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8" name="Google Shape;228;p34"/>
          <p:cNvSpPr txBox="1"/>
          <p:nvPr/>
        </p:nvSpPr>
        <p:spPr>
          <a:xfrm>
            <a:off x="9274500" y="1463750"/>
            <a:ext cx="733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Linkerd do?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/>
        </p:nvSpPr>
        <p:spPr>
          <a:xfrm>
            <a:off x="304800" y="304800"/>
            <a:ext cx="7955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185FD"/>
                </a:solidFill>
                <a:latin typeface="Roboto Black"/>
                <a:ea typeface="Roboto Black"/>
                <a:cs typeface="Roboto Black"/>
                <a:sym typeface="Roboto Black"/>
              </a:rPr>
              <a:t>How</a:t>
            </a:r>
            <a:r>
              <a:rPr b="1" lang="en" sz="2400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800">
                <a:solidFill>
                  <a:srgbClr val="0185FD"/>
                </a:solidFill>
                <a:latin typeface="Roboto Black"/>
                <a:ea typeface="Roboto Black"/>
                <a:cs typeface="Roboto Black"/>
                <a:sym typeface="Roboto Black"/>
              </a:rPr>
              <a:t>is Linkerd designed?</a:t>
            </a:r>
            <a:endParaRPr sz="2800">
              <a:solidFill>
                <a:srgbClr val="0185FD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304800" y="1024950"/>
            <a:ext cx="8379600" cy="3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"Less is more, and more is less."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40005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1443"/>
              </a:buClr>
              <a:buSzPts val="1600"/>
              <a:buFont typeface="Lato"/>
              <a:buChar char="💪"/>
            </a:pPr>
            <a:r>
              <a:rPr lang="en" sz="1600">
                <a:solidFill>
                  <a:srgbClr val="001443"/>
                </a:solidFill>
                <a:latin typeface="Roboto Medium"/>
                <a:ea typeface="Roboto Medium"/>
                <a:cs typeface="Roboto Medium"/>
                <a:sym typeface="Roboto Medium"/>
              </a:rPr>
              <a:t>Just works: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 Zero config, out of the box, for any Kubernetes app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1600"/>
              <a:buFont typeface="Lato"/>
              <a:buChar char="💪"/>
            </a:pPr>
            <a:r>
              <a:rPr lang="en" sz="1600">
                <a:solidFill>
                  <a:srgbClr val="001443"/>
                </a:solidFill>
                <a:latin typeface="Roboto Medium"/>
                <a:ea typeface="Roboto Medium"/>
                <a:cs typeface="Roboto Medium"/>
                <a:sym typeface="Roboto Medium"/>
              </a:rPr>
              <a:t>Ultralight: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 Introduce the bare minimum perf and resource cost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1600"/>
              <a:buFont typeface="Lato"/>
              <a:buChar char="💪"/>
            </a:pPr>
            <a:r>
              <a:rPr lang="en" sz="1600">
                <a:solidFill>
                  <a:srgbClr val="001443"/>
                </a:solidFill>
                <a:latin typeface="Roboto Medium"/>
                <a:ea typeface="Roboto Medium"/>
                <a:cs typeface="Roboto Medium"/>
                <a:sym typeface="Roboto Medium"/>
              </a:rPr>
              <a:t>Simple: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 Reduce operational complexity in every possible way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1600"/>
              <a:buFont typeface="Roboto Light"/>
              <a:buChar char="💪"/>
            </a:pPr>
            <a:r>
              <a:rPr lang="en" sz="1600">
                <a:solidFill>
                  <a:srgbClr val="001443"/>
                </a:solidFill>
                <a:latin typeface="Roboto Medium"/>
                <a:ea typeface="Roboto Medium"/>
                <a:cs typeface="Roboto Medium"/>
                <a:sym typeface="Roboto Medium"/>
              </a:rPr>
              <a:t>Security out of the box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: make security the </a:t>
            </a:r>
            <a:r>
              <a:rPr i="1"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default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, not the extra add-on.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1443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Control plane: 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Go. ~200mb footprint. (</a:t>
            </a:r>
            <a:r>
              <a:rPr lang="en" sz="16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github.com/linkerd/linkerd2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).</a:t>
            </a:r>
            <a:endParaRPr sz="1600">
              <a:solidFill>
                <a:srgbClr val="0014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1443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plane: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 Rust. &lt;20mb footprint, &lt;1ms p99 (</a:t>
            </a:r>
            <a:r>
              <a:rPr lang="en" sz="16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github.com/linkerd/linkerd2-proxy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) 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1443"/>
                </a:solidFill>
                <a:latin typeface="Roboto Medium"/>
                <a:ea typeface="Roboto Medium"/>
                <a:cs typeface="Roboto Medium"/>
                <a:sym typeface="Roboto Medium"/>
              </a:rPr>
              <a:t>Background reading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lang="en" sz="16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5"/>
              </a:rPr>
              <a:t>Linkerd v2: How Lessons from Production Adoption Resulted in a Rewrite of the Service Mesh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 (InfoQ)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/>
        </p:nvSpPr>
        <p:spPr>
          <a:xfrm>
            <a:off x="304800" y="304800"/>
            <a:ext cx="7955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185FD"/>
                </a:solidFill>
                <a:latin typeface="Roboto Black"/>
                <a:ea typeface="Roboto Black"/>
                <a:cs typeface="Roboto Black"/>
                <a:sym typeface="Roboto Black"/>
              </a:rPr>
              <a:t>What</a:t>
            </a:r>
            <a:r>
              <a:rPr b="1" lang="en" sz="2400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800">
                <a:solidFill>
                  <a:srgbClr val="0185FD"/>
                </a:solidFill>
                <a:latin typeface="Roboto Black"/>
                <a:ea typeface="Roboto Black"/>
                <a:cs typeface="Roboto Black"/>
                <a:sym typeface="Roboto Black"/>
              </a:rPr>
              <a:t>does Linkerd use for its data plane?</a:t>
            </a:r>
            <a:endParaRPr sz="2800">
              <a:solidFill>
                <a:srgbClr val="0185FD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41" name="Google Shape;241;p36"/>
          <p:cNvSpPr txBox="1"/>
          <p:nvPr>
            <p:ph idx="1" type="body"/>
          </p:nvPr>
        </p:nvSpPr>
        <p:spPr>
          <a:xfrm>
            <a:off x="304800" y="1024950"/>
            <a:ext cx="8379600" cy="3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A "micro-proxy" called simply </a:t>
            </a:r>
            <a:r>
              <a:rPr lang="en" sz="16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Linkerd2-proxy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. (Not Envoy!)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40005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1443"/>
              </a:buClr>
              <a:buSzPts val="1600"/>
              <a:buFont typeface="Lato"/>
              <a:buChar char="💪"/>
            </a:pPr>
            <a:r>
              <a:rPr lang="en" sz="1600">
                <a:solidFill>
                  <a:srgbClr val="0185FD"/>
                </a:solidFill>
                <a:latin typeface="Roboto Medium"/>
                <a:ea typeface="Roboto Medium"/>
                <a:cs typeface="Roboto Medium"/>
                <a:sym typeface="Roboto Medium"/>
              </a:rPr>
              <a:t>Security first:</a:t>
            </a:r>
            <a:r>
              <a:rPr lang="en" sz="1600">
                <a:solidFill>
                  <a:srgbClr val="0185FD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Rust lets us avoid an entire class of memory vulnerabilities.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1600"/>
              <a:buFont typeface="Lato"/>
              <a:buChar char="💪"/>
            </a:pPr>
            <a:r>
              <a:rPr lang="en" sz="1600">
                <a:solidFill>
                  <a:srgbClr val="0185FD"/>
                </a:solidFill>
                <a:latin typeface="Roboto Medium"/>
                <a:ea typeface="Roboto Medium"/>
                <a:cs typeface="Roboto Medium"/>
                <a:sym typeface="Roboto Medium"/>
              </a:rPr>
              <a:t>Ultralight, ultrafast</a:t>
            </a:r>
            <a:r>
              <a:rPr lang="en" sz="1600">
                <a:solidFill>
                  <a:srgbClr val="001443"/>
                </a:solidFill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 Rust compiles to native code. No runtime env/GC!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1600"/>
              <a:buFont typeface="Lato"/>
              <a:buChar char="💪"/>
            </a:pPr>
            <a:r>
              <a:rPr lang="en" sz="1600">
                <a:solidFill>
                  <a:srgbClr val="0185FD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State-of-the art network stack:</a:t>
            </a:r>
            <a:r>
              <a:rPr lang="en" sz="1600">
                <a:solidFill>
                  <a:srgbClr val="001443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Built on </a:t>
            </a:r>
            <a:r>
              <a:rPr lang="en" sz="16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Tokio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" sz="16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5"/>
              </a:rPr>
              <a:t>Hyper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" sz="16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6"/>
              </a:rPr>
              <a:t>H2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" sz="16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7"/>
              </a:rPr>
              <a:t>Tower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, and the rest of the modern Rust async networking stack.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185FD"/>
                </a:solidFill>
                <a:latin typeface="Roboto Medium"/>
                <a:ea typeface="Roboto Medium"/>
                <a:cs typeface="Roboto Medium"/>
                <a:sym typeface="Roboto Medium"/>
              </a:rPr>
              <a:t>Philosophy</a:t>
            </a:r>
            <a:r>
              <a:rPr lang="en" sz="1600">
                <a:solidFill>
                  <a:srgbClr val="0185FD"/>
                </a:solidFill>
                <a:latin typeface="Roboto Light"/>
                <a:ea typeface="Roboto Light"/>
                <a:cs typeface="Roboto Light"/>
                <a:sym typeface="Roboto Light"/>
              </a:rPr>
              <a:t>: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 proxy should be an implementation detail. You should not have to become an operational expert in the proxy just to operate the service mesh! (See </a:t>
            </a:r>
            <a:r>
              <a:rPr lang="en" sz="16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8"/>
              </a:rPr>
              <a:t>Why Linkerd Doesn't Use Envoy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 for more.)</a:t>
            </a:r>
            <a:endParaRPr sz="18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11700" y="983429"/>
            <a:ext cx="84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Linkerd is </a:t>
            </a:r>
            <a:r>
              <a:rPr i="1"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very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security-focused and 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follows a strict philosophy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: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40005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1443"/>
              </a:buClr>
              <a:buSzPts val="1600"/>
              <a:buFont typeface="Roboto Light"/>
              <a:buChar char="🔐"/>
            </a:pPr>
            <a:r>
              <a:rPr lang="en" sz="1600">
                <a:solidFill>
                  <a:srgbClr val="0185FD"/>
                </a:solidFill>
                <a:latin typeface="Roboto Medium"/>
                <a:ea typeface="Roboto Medium"/>
                <a:cs typeface="Roboto Medium"/>
                <a:sym typeface="Roboto Medium"/>
              </a:rPr>
              <a:t>Secure the foundations</a:t>
            </a:r>
            <a:r>
              <a:rPr lang="en" sz="1600">
                <a:solidFill>
                  <a:srgbClr val="0185FD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 E.g. Rust for Linkerd2-proxy.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1600"/>
              <a:buFont typeface="Roboto Light"/>
              <a:buChar char="🔐"/>
            </a:pPr>
            <a:r>
              <a:rPr lang="en" sz="1600">
                <a:solidFill>
                  <a:srgbClr val="0185FD"/>
                </a:solidFill>
                <a:latin typeface="Roboto Medium"/>
                <a:ea typeface="Roboto Medium"/>
                <a:cs typeface="Roboto Medium"/>
                <a:sym typeface="Roboto Medium"/>
              </a:rPr>
              <a:t>Build on top of Kubernetes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. E.g. ServiceAccounts for pod identity.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30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1443"/>
              </a:buClr>
              <a:buSzPts val="1600"/>
              <a:buFont typeface="Roboto Light"/>
              <a:buChar char="🔐"/>
            </a:pPr>
            <a:r>
              <a:rPr lang="en" sz="1600">
                <a:solidFill>
                  <a:srgbClr val="0185FD"/>
                </a:solidFill>
                <a:latin typeface="Roboto Medium"/>
                <a:ea typeface="Roboto Medium"/>
                <a:cs typeface="Roboto Medium"/>
                <a:sym typeface="Roboto Medium"/>
              </a:rPr>
              <a:t>Remove the barriers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. E.g. mTLS is on by default.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Complexity is the enemy of security. Reduce configuration, turn it all on by default, and don't make users have to work for security.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304800" y="304800"/>
            <a:ext cx="7955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185FD"/>
                </a:solidFill>
                <a:latin typeface="Roboto Black"/>
                <a:ea typeface="Roboto Black"/>
                <a:cs typeface="Roboto Black"/>
                <a:sym typeface="Roboto Black"/>
              </a:rPr>
              <a:t>What is Linkerd's approach to security?</a:t>
            </a:r>
            <a:endParaRPr sz="2800">
              <a:solidFill>
                <a:srgbClr val="0185FD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/>
        </p:nvSpPr>
        <p:spPr>
          <a:xfrm>
            <a:off x="304800" y="304800"/>
            <a:ext cx="7955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185FD"/>
                </a:solidFill>
                <a:latin typeface="Roboto Black"/>
                <a:ea typeface="Roboto Black"/>
                <a:cs typeface="Roboto Black"/>
                <a:sym typeface="Roboto Black"/>
              </a:rPr>
              <a:t>Linkerd vs Istio</a:t>
            </a:r>
            <a:endParaRPr sz="2800">
              <a:solidFill>
                <a:srgbClr val="0185FD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407325" y="1240775"/>
            <a:ext cx="4164600" cy="347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1443"/>
                </a:solidFill>
                <a:latin typeface="Roboto"/>
                <a:ea typeface="Roboto"/>
                <a:cs typeface="Roboto"/>
                <a:sym typeface="Roboto"/>
              </a:rPr>
              <a:t>Istio</a:t>
            </a:r>
            <a:endParaRPr sz="18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185FD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Theme</a:t>
            </a:r>
            <a:r>
              <a:rPr lang="en" sz="1600">
                <a:solidFill>
                  <a:srgbClr val="0185FD"/>
                </a:solidFill>
                <a:latin typeface="Roboto Light"/>
                <a:ea typeface="Roboto Light"/>
                <a:cs typeface="Roboto Light"/>
                <a:sym typeface="Roboto Light"/>
              </a:rPr>
              <a:t>: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E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very feature, ever situation, no matter the complexity.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185FD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Pros: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85FD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Has all the features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85FD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Your boss has read a blog post about it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85FD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No one ever got fired for choosing IBM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85FD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Supports complex use cases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185FD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Cons: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Big, complex, hard to operate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4" name="Google Shape;254;p38"/>
          <p:cNvSpPr txBox="1"/>
          <p:nvPr>
            <p:ph idx="1" type="body"/>
          </p:nvPr>
        </p:nvSpPr>
        <p:spPr>
          <a:xfrm>
            <a:off x="4572000" y="1240775"/>
            <a:ext cx="4164600" cy="3474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Linkerd</a:t>
            </a:r>
            <a:endParaRPr sz="1600" u="sng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Theme: 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the bare minimum to build a secure, reliable, flexible Kubernetes platform.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Pros: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Much easier to understand and operate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Smaller, lighter, faster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Secure by default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Kubernetes native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Cons: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Only works on Kubernetes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5" name="Google Shape;255;p38"/>
          <p:cNvSpPr txBox="1"/>
          <p:nvPr>
            <p:ph idx="1" type="body"/>
          </p:nvPr>
        </p:nvSpPr>
        <p:spPr>
          <a:xfrm>
            <a:off x="321600" y="807725"/>
            <a:ext cx="80763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A common question! It comes down to: what do you </a:t>
            </a:r>
            <a:r>
              <a:rPr i="1"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need</a:t>
            </a:r>
            <a:r>
              <a:rPr lang="en" sz="1600">
                <a:solidFill>
                  <a:srgbClr val="001443"/>
                </a:solidFill>
                <a:latin typeface="Roboto Light"/>
                <a:ea typeface="Roboto Light"/>
                <a:cs typeface="Roboto Light"/>
                <a:sym typeface="Roboto Light"/>
              </a:rPr>
              <a:t> in a service mesh?</a:t>
            </a:r>
            <a:endParaRPr sz="1600">
              <a:solidFill>
                <a:srgbClr val="0014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idx="2" type="title"/>
          </p:nvPr>
        </p:nvSpPr>
        <p:spPr>
          <a:xfrm>
            <a:off x="841900" y="358175"/>
            <a:ext cx="7572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Linkerd’s Year in Review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1443"/>
      </a:dk1>
      <a:lt1>
        <a:srgbClr val="FFFFFF"/>
      </a:lt1>
      <a:dk2>
        <a:srgbClr val="02A398"/>
      </a:dk2>
      <a:lt2>
        <a:srgbClr val="01C1B4"/>
      </a:lt2>
      <a:accent1>
        <a:srgbClr val="64F9BF"/>
      </a:accent1>
      <a:accent2>
        <a:srgbClr val="01C1B4"/>
      </a:accent2>
      <a:accent3>
        <a:srgbClr val="0185FD"/>
      </a:accent3>
      <a:accent4>
        <a:srgbClr val="0167C4"/>
      </a:accent4>
      <a:accent5>
        <a:srgbClr val="014380"/>
      </a:accent5>
      <a:accent6>
        <a:srgbClr val="073359"/>
      </a:accent6>
      <a:hlink>
        <a:srgbClr val="0185F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1443"/>
      </a:dk1>
      <a:lt1>
        <a:srgbClr val="FFFFFF"/>
      </a:lt1>
      <a:dk2>
        <a:srgbClr val="0185FD"/>
      </a:dk2>
      <a:lt2>
        <a:srgbClr val="6FF9AB"/>
      </a:lt2>
      <a:accent1>
        <a:srgbClr val="0185FD"/>
      </a:accent1>
      <a:accent2>
        <a:srgbClr val="005EFD"/>
      </a:accent2>
      <a:accent3>
        <a:srgbClr val="E3F2FE"/>
      </a:accent3>
      <a:accent4>
        <a:srgbClr val="6FF9AB"/>
      </a:accent4>
      <a:accent5>
        <a:srgbClr val="3BECA9"/>
      </a:accent5>
      <a:accent6>
        <a:srgbClr val="001443"/>
      </a:accent6>
      <a:hlink>
        <a:srgbClr val="0185F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